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2" r:id="rId2"/>
    <p:sldMasterId id="2147483656" r:id="rId3"/>
    <p:sldMasterId id="2147483659" r:id="rId4"/>
  </p:sldMasterIdLst>
  <p:notesMasterIdLst>
    <p:notesMasterId r:id="rId35"/>
  </p:notesMasterIdLst>
  <p:handoutMasterIdLst>
    <p:handoutMasterId r:id="rId36"/>
  </p:handoutMasterIdLst>
  <p:sldIdLst>
    <p:sldId id="258" r:id="rId5"/>
    <p:sldId id="259" r:id="rId6"/>
    <p:sldId id="257" r:id="rId7"/>
    <p:sldId id="478" r:id="rId8"/>
    <p:sldId id="479" r:id="rId9"/>
    <p:sldId id="480" r:id="rId10"/>
    <p:sldId id="491" r:id="rId11"/>
    <p:sldId id="485" r:id="rId12"/>
    <p:sldId id="483" r:id="rId13"/>
    <p:sldId id="487" r:id="rId14"/>
    <p:sldId id="488" r:id="rId15"/>
    <p:sldId id="489" r:id="rId16"/>
    <p:sldId id="508" r:id="rId17"/>
    <p:sldId id="509" r:id="rId18"/>
    <p:sldId id="484" r:id="rId19"/>
    <p:sldId id="492" r:id="rId20"/>
    <p:sldId id="493" r:id="rId21"/>
    <p:sldId id="494" r:id="rId22"/>
    <p:sldId id="496" r:id="rId23"/>
    <p:sldId id="495" r:id="rId24"/>
    <p:sldId id="497" r:id="rId25"/>
    <p:sldId id="498" r:id="rId26"/>
    <p:sldId id="510" r:id="rId27"/>
    <p:sldId id="503" r:id="rId28"/>
    <p:sldId id="504" r:id="rId29"/>
    <p:sldId id="505" r:id="rId30"/>
    <p:sldId id="506" r:id="rId31"/>
    <p:sldId id="507" r:id="rId32"/>
    <p:sldId id="371" r:id="rId33"/>
    <p:sldId id="405" r:id="rId34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슬라이드" id="{CD9FE64B-B1E7-1E43-9462-EACB46420A5D}">
          <p14:sldIdLst>
            <p14:sldId id="258"/>
            <p14:sldId id="259"/>
            <p14:sldId id="257"/>
            <p14:sldId id="478"/>
            <p14:sldId id="479"/>
            <p14:sldId id="480"/>
            <p14:sldId id="491"/>
            <p14:sldId id="485"/>
            <p14:sldId id="483"/>
            <p14:sldId id="487"/>
            <p14:sldId id="488"/>
            <p14:sldId id="489"/>
            <p14:sldId id="508"/>
            <p14:sldId id="509"/>
            <p14:sldId id="484"/>
            <p14:sldId id="492"/>
            <p14:sldId id="493"/>
            <p14:sldId id="494"/>
            <p14:sldId id="496"/>
            <p14:sldId id="495"/>
            <p14:sldId id="497"/>
            <p14:sldId id="498"/>
            <p14:sldId id="510"/>
            <p14:sldId id="503"/>
            <p14:sldId id="504"/>
            <p14:sldId id="505"/>
            <p14:sldId id="506"/>
            <p14:sldId id="507"/>
            <p14:sldId id="371"/>
          </p14:sldIdLst>
        </p14:section>
        <p14:section name="슬라이드_템플릿" id="{649E32E1-B900-234C-8FA7-3094BAF80331}">
          <p14:sldIdLst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80C535"/>
    <a:srgbClr val="343434"/>
    <a:srgbClr val="333333"/>
    <a:srgbClr val="FFFFCC"/>
    <a:srgbClr val="FFCC66"/>
    <a:srgbClr val="A7C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5" autoAdjust="0"/>
    <p:restoredTop sz="96405" autoAdjust="0"/>
  </p:normalViewPr>
  <p:slideViewPr>
    <p:cSldViewPr>
      <p:cViewPr varScale="1">
        <p:scale>
          <a:sx n="127" d="100"/>
          <a:sy n="127" d="100"/>
        </p:scale>
        <p:origin x="2192" y="176"/>
      </p:cViewPr>
      <p:guideLst>
        <p:guide pos="288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312" y="2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F5719-E0C8-497A-835A-DC7AF60E9786}" type="datetimeFigureOut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2017. 7. 19.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E8AAB-A6E2-4809-921B-690A759FE7B4}" type="slidenum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‹#›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0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BC005E11-9FC4-4559-BF01-B81AA1525F34}" type="datetimeFigureOut">
              <a:rPr lang="ko-KR" altLang="en-US" smtClean="0"/>
              <a:pPr/>
              <a:t>2017. 7. 19.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E298BA0C-7778-40CB-9F43-9459B3FAC4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788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327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79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784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331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106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55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6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142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255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37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18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92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9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42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702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122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6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971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418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20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154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175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3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349298"/>
            <a:ext cx="735602" cy="3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대외비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7"/>
          <p:cNvCxnSpPr/>
          <p:nvPr userDrawn="1"/>
        </p:nvCxnSpPr>
        <p:spPr>
          <a:xfrm>
            <a:off x="332385" y="632966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5" r:id="rId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332385" y="16095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385" y="873742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965446" y="169465"/>
            <a:ext cx="928694" cy="244428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3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기밀</a:t>
            </a:r>
            <a:endParaRPr lang="en-US" altLang="ko-KR" sz="730" b="1" dirty="0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6962792" y="6466459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6381328"/>
            <a:ext cx="542434" cy="211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mailto:Seunghoon.baek@linecorp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357" y="287066"/>
            <a:ext cx="7072362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</a:pP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Spring Framework</a:t>
            </a:r>
          </a:p>
          <a:p>
            <a:pPr>
              <a:lnSpc>
                <a:spcPts val="5600"/>
              </a:lnSpc>
            </a:pPr>
            <a:r>
              <a:rPr lang="en-US" altLang="ko-KR" sz="4500" b="1" spc="-150" dirty="0" smtClean="0">
                <a:latin typeface="맑은 고딕" pitchFamily="50" charset="-127"/>
                <a:ea typeface="맑은 고딕" pitchFamily="50" charset="-127"/>
              </a:rPr>
              <a:t>AOP | </a:t>
            </a:r>
            <a:r>
              <a:rPr lang="en-US" altLang="ko-KR" sz="2400" b="1" spc="-150" dirty="0" smtClean="0">
                <a:latin typeface="맑은 고딕" pitchFamily="50" charset="-127"/>
                <a:ea typeface="맑은 고딕" pitchFamily="50" charset="-127"/>
              </a:rPr>
              <a:t>Aspect Oriented Programming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617" y="2291708"/>
            <a:ext cx="443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백승훈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Seunghoon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b="1" spc="-20" dirty="0" err="1" smtClean="0">
                <a:latin typeface="맑은 고딕" pitchFamily="50" charset="-127"/>
                <a:ea typeface="맑은 고딕" pitchFamily="50" charset="-127"/>
              </a:rPr>
              <a:t>Baek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  <a:hlinkClick r:id="rId4"/>
              </a:rPr>
              <a:t>seunghoon.baek@linecorp.com</a:t>
            </a:r>
            <a:r>
              <a:rPr lang="en-US" altLang="en-US" sz="12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b="1" spc="-2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2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34298" y="2214554"/>
            <a:ext cx="34200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(Java Configuration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48"/>
          <a:stretch/>
        </p:blipFill>
        <p:spPr>
          <a:xfrm>
            <a:off x="107504" y="1701514"/>
            <a:ext cx="4838700" cy="6480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5" b="73971"/>
          <a:stretch/>
        </p:blipFill>
        <p:spPr>
          <a:xfrm>
            <a:off x="107504" y="2772738"/>
            <a:ext cx="4838700" cy="9385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82678"/>
            <a:ext cx="7175500" cy="1790700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539552" y="2408742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CustomerBo.java</a:t>
            </a:r>
            <a:endParaRPr kumimoji="1" lang="ko-KR" altLang="en-US" sz="11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539552" y="3766201"/>
            <a:ext cx="1720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err="1" smtClean="0"/>
              <a:t>CustomerBoImpl.java</a:t>
            </a:r>
            <a:endParaRPr kumimoji="1" lang="ko-KR" altLang="en-US" sz="1100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39552" y="5915512"/>
            <a:ext cx="16610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LoggingAspect.java</a:t>
            </a:r>
            <a:endParaRPr kumimoji="1" lang="ko-KR" altLang="en-US" sz="11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41" y="1570607"/>
            <a:ext cx="2906675" cy="2140727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5479197" y="3766201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err="1" smtClean="0"/>
              <a:t>AOPConfig.java</a:t>
            </a:r>
            <a:endParaRPr kumimoji="1" lang="ko-KR" altLang="en-US" sz="1100" dirty="0"/>
          </a:p>
        </p:txBody>
      </p:sp>
      <p:sp>
        <p:nvSpPr>
          <p:cNvPr id="20" name="타원 19"/>
          <p:cNvSpPr/>
          <p:nvPr/>
        </p:nvSpPr>
        <p:spPr>
          <a:xfrm>
            <a:off x="63316" y="1397909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rgbClr val="FF0000"/>
                </a:solidFill>
              </a:rPr>
              <a:t>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316" y="2463138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2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316" y="3811171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>
                <a:solidFill>
                  <a:srgbClr val="FF0000"/>
                </a:solidFill>
              </a:rPr>
              <a:t>3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153790" y="1341349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4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296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(Java Configuration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827584" y="2995801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smtClean="0"/>
              <a:t>Test Code</a:t>
            </a:r>
            <a:endParaRPr kumimoji="1"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3789040"/>
            <a:ext cx="2197100" cy="5969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572000" y="2909661"/>
            <a:ext cx="0" cy="807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상자 24"/>
          <p:cNvSpPr txBox="1"/>
          <p:nvPr/>
        </p:nvSpPr>
        <p:spPr>
          <a:xfrm>
            <a:off x="3627345" y="4456326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결과 출력 창</a:t>
            </a:r>
            <a:endParaRPr kumimoji="1"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3275856" y="3799002"/>
            <a:ext cx="2663031" cy="377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6029500" y="3861048"/>
            <a:ext cx="2255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Aspect </a:t>
            </a:r>
            <a:r>
              <a:rPr kumimoji="1" lang="ko-KR" altLang="en-US" sz="1200" dirty="0" smtClean="0"/>
              <a:t>에 의해 삽입된 메세지</a:t>
            </a:r>
            <a:endParaRPr kumimoji="1"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7" y="1740769"/>
            <a:ext cx="8026400" cy="12192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373294" y="1726555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39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로깅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(XML Configuration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894030"/>
            <a:ext cx="6210300" cy="1460500"/>
          </a:xfrm>
          <a:prstGeom prst="rect">
            <a:avLst/>
          </a:prstGeom>
        </p:spPr>
      </p:pic>
      <p:sp>
        <p:nvSpPr>
          <p:cNvPr id="21" name="텍스트 상자 20"/>
          <p:cNvSpPr txBox="1"/>
          <p:nvPr/>
        </p:nvSpPr>
        <p:spPr>
          <a:xfrm>
            <a:off x="1654798" y="3353995"/>
            <a:ext cx="1383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</a:t>
            </a:r>
            <a:r>
              <a:rPr kumimoji="1" lang="en-US" altLang="ko-KR" sz="1100" dirty="0" err="1" smtClean="0"/>
              <a:t>AOPConfig.xml</a:t>
            </a:r>
            <a:endParaRPr kumimoji="1" lang="ko-KR" altLang="en-US" sz="11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1390847" y="5079101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Test Code</a:t>
            </a:r>
            <a:endParaRPr kumimoji="1" lang="ko-KR" altLang="en-US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5407781"/>
            <a:ext cx="2197100" cy="596900"/>
          </a:xfrm>
          <a:prstGeom prst="rect">
            <a:avLst/>
          </a:prstGeom>
        </p:spPr>
      </p:pic>
      <p:sp>
        <p:nvSpPr>
          <p:cNvPr id="27" name="텍스트 상자 26"/>
          <p:cNvSpPr txBox="1"/>
          <p:nvPr/>
        </p:nvSpPr>
        <p:spPr>
          <a:xfrm>
            <a:off x="3627345" y="6075067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결과 출력 창</a:t>
            </a:r>
            <a:endParaRPr kumimoji="1" lang="ko-KR" altLang="en-US" sz="1100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572000" y="5004095"/>
            <a:ext cx="0" cy="3366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789040"/>
            <a:ext cx="6794500" cy="12319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076056" y="1187460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1~3</a:t>
            </a:r>
            <a:r>
              <a:rPr kumimoji="1" lang="ko-KR" altLang="en-US" dirty="0" smtClean="0"/>
              <a:t> 번 동일</a:t>
            </a:r>
            <a:r>
              <a:rPr kumimoji="1" lang="en-US" altLang="ko-KR" dirty="0" smtClean="0"/>
              <a:t>(java</a:t>
            </a:r>
            <a:r>
              <a:rPr kumimoji="1" lang="ko-KR" altLang="en-US" dirty="0" smtClean="0"/>
              <a:t> 코드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1112343" y="1708071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4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79860" y="3717032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2699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ProxyFactoryBean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클래스 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11" y="1852416"/>
            <a:ext cx="2527300" cy="10033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44" y="1143393"/>
            <a:ext cx="3240160" cy="17572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47" y="3433088"/>
            <a:ext cx="5803900" cy="2578100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654798" y="2942703"/>
            <a:ext cx="1947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Service.java</a:t>
            </a:r>
            <a:r>
              <a:rPr kumimoji="1" lang="en-US" altLang="ko-KR" sz="1100" dirty="0"/>
              <a:t> </a:t>
            </a:r>
            <a:r>
              <a:rPr kumimoji="1" lang="en-US" altLang="ko-KR" sz="1100" dirty="0" smtClean="0"/>
              <a:t>(</a:t>
            </a:r>
            <a:r>
              <a:rPr kumimoji="1" lang="ko-KR" altLang="en-US" sz="1100" dirty="0" smtClean="0"/>
              <a:t>인터페이스</a:t>
            </a:r>
            <a:r>
              <a:rPr kumimoji="1" lang="en-US" altLang="ko-KR" sz="1100" dirty="0" smtClean="0"/>
              <a:t>)</a:t>
            </a:r>
            <a:endParaRPr kumimoji="1" lang="ko-KR" altLang="en-US" sz="11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5131528" y="2942703"/>
            <a:ext cx="3366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ServiceImpl.java</a:t>
            </a:r>
            <a:r>
              <a:rPr kumimoji="1" lang="en-US" altLang="ko-KR" sz="1100" dirty="0" smtClean="0"/>
              <a:t> (</a:t>
            </a:r>
            <a:r>
              <a:rPr kumimoji="1" lang="ko-KR" altLang="en-US" sz="1100" dirty="0" smtClean="0"/>
              <a:t>인터페이스를 구현한 클래스</a:t>
            </a:r>
            <a:r>
              <a:rPr kumimoji="1" lang="en-US" altLang="ko-KR" sz="1100" dirty="0" smtClean="0"/>
              <a:t>)</a:t>
            </a:r>
            <a:endParaRPr kumimoji="1" lang="ko-KR" altLang="en-US" sz="1100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1625656" y="6022079"/>
            <a:ext cx="3089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ServiceLoggingAdvice.java</a:t>
            </a:r>
            <a:r>
              <a:rPr kumimoji="1" lang="en-US" altLang="ko-KR" sz="1100" dirty="0" smtClean="0"/>
              <a:t> (Advice </a:t>
            </a:r>
            <a:r>
              <a:rPr kumimoji="1" lang="ko-KR" altLang="en-US" sz="1100" dirty="0" smtClean="0"/>
              <a:t>클래스</a:t>
            </a:r>
            <a:r>
              <a:rPr kumimoji="1" lang="en-US" altLang="ko-KR" sz="1100" dirty="0" smtClean="0"/>
              <a:t>)</a:t>
            </a:r>
            <a:endParaRPr kumimoji="1" lang="ko-KR" altLang="en-US" sz="1100" dirty="0"/>
          </a:p>
        </p:txBody>
      </p:sp>
      <p:sp>
        <p:nvSpPr>
          <p:cNvPr id="23" name="타원 22"/>
          <p:cNvSpPr/>
          <p:nvPr/>
        </p:nvSpPr>
        <p:spPr>
          <a:xfrm>
            <a:off x="1351828" y="1708071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82990" y="914618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2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366067" y="3225739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rgbClr val="FF0000"/>
                </a:solidFill>
              </a:rPr>
              <a:t>3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04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프로그램 예제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spc="-20" dirty="0" err="1" smtClean="0">
                <a:latin typeface="맑은 고딕" pitchFamily="50" charset="-127"/>
                <a:ea typeface="맑은 고딕" pitchFamily="50" charset="-127"/>
              </a:rPr>
              <a:t>ProxyFactoryBean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클래스 사용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5328592" cy="29147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450741"/>
            <a:ext cx="3022600" cy="596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282151" y="5068796"/>
            <a:ext cx="26869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err="1" smtClean="0"/>
              <a:t>ProxyFactoryBean</a:t>
            </a:r>
            <a:r>
              <a:rPr kumimoji="1" lang="en-US" altLang="ko-KR" sz="1100" dirty="0"/>
              <a:t> </a:t>
            </a:r>
            <a:r>
              <a:rPr kumimoji="1" lang="ko-KR" altLang="en-US" sz="1100" dirty="0" smtClean="0"/>
              <a:t>사용한 </a:t>
            </a:r>
            <a:r>
              <a:rPr kumimoji="1" lang="en-US" altLang="ko-KR" sz="1100" dirty="0" smtClean="0"/>
              <a:t>AOP </a:t>
            </a:r>
            <a:r>
              <a:rPr kumimoji="1" lang="ko-KR" altLang="en-US" sz="1100" dirty="0" smtClean="0"/>
              <a:t>적용</a:t>
            </a:r>
            <a:endParaRPr kumimoji="1" lang="ko-KR" altLang="en-US" sz="1100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5979566" y="5068796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mtClean="0"/>
              <a:t>▲ 실행 결과</a:t>
            </a:r>
            <a:endParaRPr kumimoji="1" lang="ko-KR" altLang="en-US" sz="1100" dirty="0"/>
          </a:p>
        </p:txBody>
      </p:sp>
      <p:sp>
        <p:nvSpPr>
          <p:cNvPr id="11" name="타원 10"/>
          <p:cNvSpPr/>
          <p:nvPr/>
        </p:nvSpPr>
        <p:spPr>
          <a:xfrm>
            <a:off x="201722" y="1852416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4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668025" y="4113295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483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의 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①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종류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31891" r="8232" b="43682"/>
          <a:stretch/>
        </p:blipFill>
        <p:spPr>
          <a:xfrm>
            <a:off x="262892" y="1603201"/>
            <a:ext cx="8618216" cy="60548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48574" y="2389403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Advice </a:t>
            </a:r>
            <a:r>
              <a:rPr kumimoji="1" lang="ko-KR" altLang="en-US" sz="1200" dirty="0" smtClean="0"/>
              <a:t>의 종류</a:t>
            </a:r>
            <a:endParaRPr kumimoji="1"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574" y="1531194"/>
            <a:ext cx="1016700" cy="40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stCxn id="5" idx="0"/>
            <a:endCxn id="6" idx="2"/>
          </p:cNvCxnSpPr>
          <p:nvPr/>
        </p:nvCxnSpPr>
        <p:spPr>
          <a:xfrm flipH="1" flipV="1">
            <a:off x="756924" y="1932260"/>
            <a:ext cx="204345" cy="4571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191493"/>
              </p:ext>
            </p:extLst>
          </p:nvPr>
        </p:nvGraphicFramePr>
        <p:xfrm>
          <a:off x="1115616" y="2718461"/>
          <a:ext cx="734226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676"/>
                <a:gridCol w="5328592"/>
              </a:tblGrid>
              <a:tr h="241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Advic</a:t>
                      </a:r>
                      <a:r>
                        <a:rPr lang="en-US" altLang="ko-KR" sz="1200" baseline="0" dirty="0" smtClean="0"/>
                        <a:t>e </a:t>
                      </a:r>
                      <a:r>
                        <a:rPr lang="ko-KR" altLang="en-US" sz="1200" baseline="0" dirty="0" smtClean="0"/>
                        <a:t>종류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Before</a:t>
                      </a:r>
                      <a:endParaRPr lang="en-US" altLang="ko-KR" sz="1200" b="1" baseline="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baseline="0" dirty="0" smtClean="0"/>
                        <a:t>Advice</a:t>
                      </a:r>
                      <a:endParaRPr lang="en-US" altLang="ko-KR" sz="12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baseline="0" dirty="0" smtClean="0"/>
                        <a:t>Target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Method </a:t>
                      </a:r>
                      <a:r>
                        <a:rPr lang="ko-KR" altLang="en-US" sz="1200" baseline="0" dirty="0" smtClean="0"/>
                        <a:t>가 실행되기 전 실행되는 </a:t>
                      </a:r>
                      <a:r>
                        <a:rPr lang="en-US" altLang="ko-KR" sz="1200" baseline="0" dirty="0" smtClean="0"/>
                        <a:t>Advice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Join point </a:t>
                      </a:r>
                      <a:r>
                        <a:rPr lang="ko-KR" altLang="en-US" sz="1200" baseline="0" dirty="0" smtClean="0"/>
                        <a:t>의 실행 흐름을 막는 기능은 없음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단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Exception </a:t>
                      </a:r>
                      <a:r>
                        <a:rPr lang="ko-KR" altLang="en-US" sz="1200" baseline="0" dirty="0" smtClean="0"/>
                        <a:t>발생은 제외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After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Returning</a:t>
                      </a:r>
                      <a:r>
                        <a:rPr lang="en-US" altLang="ko-KR" sz="1200" b="1" baseline="0" dirty="0" smtClean="0"/>
                        <a:t> Advice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정상적으로 </a:t>
                      </a:r>
                      <a:r>
                        <a:rPr lang="en-US" altLang="ko-KR" sz="1200" dirty="0" smtClean="0"/>
                        <a:t>Method </a:t>
                      </a:r>
                      <a:r>
                        <a:rPr lang="ko-KR" altLang="en-US" sz="1200" dirty="0" smtClean="0"/>
                        <a:t>가 실행완료 되었을 경우 실행되는 </a:t>
                      </a:r>
                      <a:r>
                        <a:rPr lang="en-US" altLang="ko-KR" sz="1200" dirty="0" smtClean="0"/>
                        <a:t>Advice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Method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에서 예외가 발생한 경우에는 동작하지 않음</a:t>
                      </a:r>
                      <a:endParaRPr lang="en-US" altLang="ko-KR" sz="1200" dirty="0" smtClean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After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Throwing Advice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Method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에서 예외가 발생하여 종료되었을 경우 실행됨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After</a:t>
                      </a:r>
                      <a:r>
                        <a:rPr lang="en-US" altLang="ko-KR" sz="1200" b="1" baseline="0" dirty="0" smtClean="0"/>
                        <a:t> </a:t>
                      </a:r>
                      <a:br>
                        <a:rPr lang="en-US" altLang="ko-KR" sz="1200" b="1" baseline="0" dirty="0" smtClean="0"/>
                      </a:br>
                      <a:r>
                        <a:rPr lang="en-US" altLang="ko-KR" sz="1200" b="1" dirty="0" smtClean="0"/>
                        <a:t>Advice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Method </a:t>
                      </a:r>
                      <a:r>
                        <a:rPr lang="ko-KR" altLang="en-US" sz="1200" dirty="0" smtClean="0"/>
                        <a:t>가 종료되었을 경우에 실행됨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정상종료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예외종료 무관</a:t>
                      </a:r>
                      <a:r>
                        <a:rPr lang="en-US" altLang="ko-KR" sz="1200" dirty="0" smtClean="0"/>
                        <a:t>)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(=Final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과 동일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Around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Advice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Method</a:t>
                      </a:r>
                      <a:r>
                        <a:rPr lang="ko-KR" altLang="en-US" sz="1200" dirty="0" smtClean="0"/>
                        <a:t> 의 호출 전 또는 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예외 발생 시점에 </a:t>
                      </a:r>
                      <a:r>
                        <a:rPr lang="en-US" altLang="ko-KR" sz="1200" dirty="0" smtClean="0"/>
                        <a:t>Advice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실행할 수 있음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err="1" smtClean="0"/>
                        <a:t>ProceedingJoinPoint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첫번째 인자로 지정해야 함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텍스트 상자 18"/>
          <p:cNvSpPr txBox="1"/>
          <p:nvPr/>
        </p:nvSpPr>
        <p:spPr>
          <a:xfrm>
            <a:off x="2300606" y="2276872"/>
            <a:ext cx="630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Advice = </a:t>
            </a:r>
            <a:r>
              <a:rPr kumimoji="1" lang="ko-KR" altLang="en-US" sz="1400" dirty="0" smtClean="0"/>
              <a:t>무엇을</a:t>
            </a:r>
            <a:r>
              <a:rPr kumimoji="1" lang="en-US" altLang="ko-KR" sz="1400" dirty="0" smtClean="0"/>
              <a:t>(ex, </a:t>
            </a:r>
            <a:r>
              <a:rPr kumimoji="1" lang="en-US" altLang="ko-KR" sz="1400" dirty="0" err="1" smtClean="0"/>
              <a:t>logBefore</a:t>
            </a:r>
            <a:r>
              <a:rPr kumimoji="1" lang="en-US" altLang="ko-KR" sz="1400" dirty="0" smtClean="0"/>
              <a:t>), </a:t>
            </a:r>
            <a:r>
              <a:rPr kumimoji="1" lang="ko-KR" altLang="en-US" sz="1400" dirty="0" smtClean="0"/>
              <a:t>언제</a:t>
            </a:r>
            <a:r>
              <a:rPr kumimoji="1" lang="en-US" altLang="ko-KR" sz="1400" dirty="0" smtClean="0"/>
              <a:t>(Before ~ Around)</a:t>
            </a:r>
            <a:r>
              <a:rPr kumimoji="1" lang="ko-KR" altLang="en-US" sz="1400" dirty="0" smtClean="0"/>
              <a:t> 실행할지 의미함</a:t>
            </a:r>
            <a:endParaRPr kumimoji="1" lang="ko-KR" altLang="en-US" sz="1400" dirty="0"/>
          </a:p>
        </p:txBody>
      </p:sp>
      <p:sp>
        <p:nvSpPr>
          <p:cNvPr id="10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758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종류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31891" r="8232" b="43682"/>
          <a:stretch/>
        </p:blipFill>
        <p:spPr>
          <a:xfrm>
            <a:off x="262892" y="1603201"/>
            <a:ext cx="8618216" cy="60548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48574" y="2389403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Advice </a:t>
            </a:r>
            <a:r>
              <a:rPr kumimoji="1" lang="ko-KR" altLang="en-US" sz="1200" dirty="0" smtClean="0"/>
              <a:t>의 종류</a:t>
            </a:r>
            <a:endParaRPr kumimoji="1"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574" y="1531194"/>
            <a:ext cx="1016700" cy="40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stCxn id="5" idx="0"/>
            <a:endCxn id="6" idx="2"/>
          </p:cNvCxnSpPr>
          <p:nvPr/>
        </p:nvCxnSpPr>
        <p:spPr>
          <a:xfrm flipH="1" flipV="1">
            <a:off x="756924" y="1932260"/>
            <a:ext cx="204345" cy="4571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2300606" y="2276872"/>
            <a:ext cx="630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Advice = </a:t>
            </a:r>
            <a:r>
              <a:rPr kumimoji="1" lang="ko-KR" altLang="en-US" sz="1400" dirty="0" smtClean="0"/>
              <a:t>무엇을</a:t>
            </a:r>
            <a:r>
              <a:rPr kumimoji="1" lang="en-US" altLang="ko-KR" sz="1400" dirty="0" smtClean="0"/>
              <a:t>(ex, </a:t>
            </a:r>
            <a:r>
              <a:rPr kumimoji="1" lang="en-US" altLang="ko-KR" sz="1400" dirty="0" err="1" smtClean="0"/>
              <a:t>logBefore</a:t>
            </a:r>
            <a:r>
              <a:rPr kumimoji="1" lang="en-US" altLang="ko-KR" sz="1400" dirty="0" smtClean="0"/>
              <a:t>), </a:t>
            </a:r>
            <a:r>
              <a:rPr kumimoji="1" lang="ko-KR" altLang="en-US" sz="1400" dirty="0" smtClean="0"/>
              <a:t>언제</a:t>
            </a:r>
            <a:r>
              <a:rPr kumimoji="1" lang="en-US" altLang="ko-KR" sz="1400" dirty="0" smtClean="0"/>
              <a:t>(Before ~ Around)</a:t>
            </a:r>
            <a:r>
              <a:rPr kumimoji="1" lang="ko-KR" altLang="en-US" sz="1400" dirty="0" smtClean="0"/>
              <a:t> 실행할지 의미함</a:t>
            </a:r>
            <a:endParaRPr kumimoji="1"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184242" y="2906360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Around Advice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의 경우 </a:t>
            </a:r>
            <a:r>
              <a:rPr lang="en-US" altLang="ko-KR" sz="1400" dirty="0" err="1" smtClean="0"/>
              <a:t>ProceedingJoinPoint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인자를 가져야 하며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proceed()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 호출되어야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Target Method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가 호출이 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855906"/>
            <a:ext cx="7632848" cy="18002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60685" y="4763386"/>
            <a:ext cx="2133120" cy="255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24926" y="4086447"/>
            <a:ext cx="3001445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032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t="31891" r="8232" b="43682"/>
          <a:stretch/>
        </p:blipFill>
        <p:spPr>
          <a:xfrm>
            <a:off x="262892" y="1603201"/>
            <a:ext cx="8618216" cy="60548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4348403" y="2480577"/>
            <a:ext cx="153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err="1" smtClean="0"/>
              <a:t>Pointcut</a:t>
            </a:r>
            <a:r>
              <a:rPr kumimoji="1" lang="ko-KR" altLang="en-US" sz="1200" dirty="0" smtClean="0"/>
              <a:t> 표현식</a:t>
            </a:r>
            <a:endParaRPr kumimoji="1"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475655" y="1531194"/>
            <a:ext cx="7115451" cy="40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endCxn id="6" idx="2"/>
          </p:cNvCxnSpPr>
          <p:nvPr/>
        </p:nvCxnSpPr>
        <p:spPr>
          <a:xfrm flipH="1" flipV="1">
            <a:off x="5033381" y="1932260"/>
            <a:ext cx="27717" cy="513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979712" y="1762139"/>
            <a:ext cx="65921" cy="7184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5926517" y="1762139"/>
            <a:ext cx="347344" cy="856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1"/>
          <p:cNvSpPr txBox="1"/>
          <p:nvPr/>
        </p:nvSpPr>
        <p:spPr>
          <a:xfrm>
            <a:off x="5952099" y="2484870"/>
            <a:ext cx="8547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b="1" dirty="0" smtClean="0"/>
              <a:t>타겟 명세</a:t>
            </a:r>
            <a:endParaRPr kumimoji="1" lang="ko-KR" altLang="en-US" sz="1200" b="1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8074"/>
              </p:ext>
            </p:extLst>
          </p:nvPr>
        </p:nvGraphicFramePr>
        <p:xfrm>
          <a:off x="1115616" y="2857288"/>
          <a:ext cx="763284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298"/>
                <a:gridCol w="6210550"/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 smtClean="0"/>
                        <a:t>Pointcut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지정자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접근제어자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리턴타입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인자타입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클래스명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메소드명 등을 전부 조합 가능한 지정자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다음장에 </a:t>
                      </a:r>
                      <a:r>
                        <a:rPr lang="en-US" altLang="ko-KR" sz="1200" dirty="0" smtClean="0"/>
                        <a:t>execution </a:t>
                      </a:r>
                      <a:r>
                        <a:rPr lang="ko-KR" altLang="en-US" sz="1200" dirty="0" smtClean="0"/>
                        <a:t>명시자 추가 설명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within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execution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지정자에서 클래스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인터페이스까지만 적용된 경우 호출됨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ex) within(</a:t>
                      </a:r>
                      <a:r>
                        <a:rPr lang="en-US" altLang="ko-KR" sz="1200" baseline="0" dirty="0" err="1" smtClean="0"/>
                        <a:t>idv.bsh.spring.aop</a:t>
                      </a:r>
                      <a:r>
                        <a:rPr lang="en-US" altLang="ko-KR" sz="1200" baseline="0" dirty="0" smtClean="0"/>
                        <a:t>.*),  within(</a:t>
                      </a:r>
                      <a:r>
                        <a:rPr lang="en-US" altLang="ko-KR" sz="1200" baseline="0" dirty="0" err="1" smtClean="0"/>
                        <a:t>idv.bsh.spring</a:t>
                      </a:r>
                      <a:r>
                        <a:rPr lang="en-US" altLang="ko-KR" sz="1200" baseline="0" dirty="0" smtClean="0"/>
                        <a:t>..) ## </a:t>
                      </a:r>
                      <a:r>
                        <a:rPr lang="en-US" altLang="ko-KR" sz="1200" baseline="0" dirty="0" err="1" smtClean="0"/>
                        <a:t>aop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아래의 하위 패키지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err="1" smtClean="0"/>
                        <a:t>args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메소드의 인자가 타겟 명세에 포함된 타입일 경우 호출됨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ex)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args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idv.bsh.spring.aop.CustomerBo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bean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Spring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빈 이름을 이용하여 매칭이 될 경우 호출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ex) bean(*</a:t>
                      </a:r>
                      <a:r>
                        <a:rPr lang="en-US" altLang="ko-KR" sz="1200" baseline="0" dirty="0" err="1" smtClean="0"/>
                        <a:t>ArticleService</a:t>
                      </a:r>
                      <a:r>
                        <a:rPr lang="en-US" altLang="ko-KR" sz="1200" baseline="0" dirty="0" smtClean="0"/>
                        <a:t>) </a:t>
                      </a:r>
                    </a:p>
                  </a:txBody>
                  <a:tcPr anchor="ctr"/>
                </a:tc>
              </a:tr>
              <a:tr h="539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@annotation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타겟 메소드에 특정 어노테이션이 지정된 경우 호출됨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ex) @annotation(</a:t>
                      </a:r>
                      <a:r>
                        <a:rPr lang="en-US" altLang="ko-KR" sz="1200" baseline="0" dirty="0" err="1" smtClean="0"/>
                        <a:t>org.springframework.transaciton.annotation.Transactional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4" name="텍스트 상자 23"/>
          <p:cNvSpPr txBox="1"/>
          <p:nvPr/>
        </p:nvSpPr>
        <p:spPr>
          <a:xfrm>
            <a:off x="1201479" y="6408985"/>
            <a:ext cx="1631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err="1" smtClean="0"/>
              <a:t>Pointcut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지정자들</a:t>
            </a:r>
            <a:endParaRPr kumimoji="1" lang="ko-KR" altLang="en-US" sz="12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656546" y="2441790"/>
            <a:ext cx="64633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b="1" dirty="0" smtClean="0"/>
              <a:t>지정자</a:t>
            </a:r>
            <a:endParaRPr kumimoji="1" lang="ko-KR" altLang="en-US" sz="1200" b="1" dirty="0"/>
          </a:p>
        </p:txBody>
      </p:sp>
      <p:sp>
        <p:nvSpPr>
          <p:cNvPr id="15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04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execution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명시자 설명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818707" y="1945758"/>
            <a:ext cx="637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70C0"/>
                </a:solidFill>
              </a:rPr>
              <a:t>execution(</a:t>
            </a:r>
            <a:r>
              <a:rPr kumimoji="1" lang="en-US" altLang="ko-KR" dirty="0" smtClean="0"/>
              <a:t>[</a:t>
            </a:r>
            <a:r>
              <a:rPr kumimoji="1" lang="ko-KR" altLang="en-US" dirty="0" smtClean="0"/>
              <a:t>접근자</a:t>
            </a:r>
            <a:r>
              <a:rPr kumimoji="1" lang="en-US" altLang="ko-KR" dirty="0" smtClean="0"/>
              <a:t>]</a:t>
            </a:r>
            <a:r>
              <a:rPr kumimoji="1" lang="ko-KR" altLang="en-US" dirty="0" smtClean="0"/>
              <a:t> 리턴타입 </a:t>
            </a:r>
            <a:r>
              <a:rPr kumimoji="1" lang="en-US" altLang="ko-KR" dirty="0" smtClean="0"/>
              <a:t>[</a:t>
            </a:r>
            <a:r>
              <a:rPr kumimoji="1" lang="ko-KR" altLang="en-US" dirty="0" smtClean="0"/>
              <a:t>패키지</a:t>
            </a:r>
            <a:r>
              <a:rPr kumimoji="1" lang="en-US" altLang="ko-KR" dirty="0" smtClean="0"/>
              <a:t>]</a:t>
            </a:r>
            <a:r>
              <a:rPr kumimoji="1" lang="ko-KR" altLang="en-US" dirty="0" smtClean="0"/>
              <a:t>메소드이름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파라미터</a:t>
            </a:r>
            <a:r>
              <a:rPr kumimoji="1" lang="en-US" altLang="ko-KR" dirty="0" smtClean="0"/>
              <a:t>)</a:t>
            </a:r>
            <a:r>
              <a:rPr kumimoji="1" lang="en-US" altLang="ko-KR" b="1" dirty="0" smtClean="0">
                <a:solidFill>
                  <a:srgbClr val="0070C0"/>
                </a:solidFill>
              </a:rPr>
              <a:t>)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360967" y="2447310"/>
            <a:ext cx="1901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/>
              <a:t>※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[]</a:t>
            </a:r>
            <a:r>
              <a:rPr kumimoji="1" lang="ko-KR" altLang="en-US" sz="1100" dirty="0" smtClean="0"/>
              <a:t> 안의 내용은 생략 가능</a:t>
            </a:r>
            <a:endParaRPr kumimoji="1" lang="ko-KR" altLang="en-US" sz="1100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744279" y="2924944"/>
            <a:ext cx="84112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execution(public void set*(..)) </a:t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</a:t>
            </a:r>
            <a:r>
              <a:rPr kumimoji="1" lang="en-US" altLang="ko-KR" sz="1600" dirty="0" smtClean="0"/>
              <a:t>## public </a:t>
            </a:r>
            <a:r>
              <a:rPr kumimoji="1" lang="ko-KR" altLang="en-US" sz="1600" dirty="0" smtClean="0"/>
              <a:t>에 리턴과 패키지명 없고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메서드는 </a:t>
            </a:r>
            <a:r>
              <a:rPr kumimoji="1" lang="en-US" altLang="ko-KR" sz="1600" dirty="0" smtClean="0"/>
              <a:t>set </a:t>
            </a:r>
            <a:r>
              <a:rPr kumimoji="1" lang="ko-KR" altLang="en-US" sz="1600" dirty="0" smtClean="0"/>
              <a:t>으로 시작하고 인자값은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개 이상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    인 메소드</a:t>
            </a: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endParaRPr kumimoji="1" lang="en-US" altLang="ko-KR" sz="1600" dirty="0"/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execution(* </a:t>
            </a:r>
            <a:r>
              <a:rPr kumimoji="1" lang="en-US" altLang="ko-KR" sz="1600" dirty="0" err="1" smtClean="0"/>
              <a:t>idv.bsh.spring</a:t>
            </a:r>
            <a:r>
              <a:rPr kumimoji="1" lang="en-US" altLang="ko-KR" sz="1600" dirty="0" smtClean="0"/>
              <a:t>.*.*())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 ## </a:t>
            </a:r>
            <a:r>
              <a:rPr kumimoji="1" lang="ko-KR" altLang="en-US" sz="1600" dirty="0" smtClean="0"/>
              <a:t>리턴타입에 상관없이</a:t>
            </a:r>
            <a:r>
              <a:rPr kumimoji="1" lang="en-US" altLang="ko-KR" sz="1600" dirty="0" smtClean="0"/>
              <a:t> </a:t>
            </a:r>
            <a:r>
              <a:rPr kumimoji="1" lang="en-US" altLang="ko-KR" sz="1600" dirty="0" err="1" smtClean="0"/>
              <a:t>idv.bsh.spring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패키지의 인자값이 없는 모든 메소드</a:t>
            </a: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endParaRPr kumimoji="1" lang="en-US" altLang="ko-KR" sz="1600" dirty="0"/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execution(* get*(*))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##</a:t>
            </a:r>
            <a:r>
              <a:rPr kumimoji="1" lang="ko-KR" altLang="en-US" sz="1600" dirty="0" smtClean="0"/>
              <a:t> 메소드 이름이 </a:t>
            </a:r>
            <a:r>
              <a:rPr kumimoji="1" lang="en-US" altLang="ko-KR" sz="1600" dirty="0" smtClean="0"/>
              <a:t>get </a:t>
            </a:r>
            <a:r>
              <a:rPr kumimoji="1" lang="ko-KR" altLang="en-US" sz="1600" dirty="0" smtClean="0"/>
              <a:t>으로 시작하는 인자값이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개인 메소드 호출</a:t>
            </a:r>
            <a:endParaRPr kumimoji="1" lang="ko-KR" altLang="en-US" sz="16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1161379" y="5589240"/>
            <a:ext cx="2906565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 smtClean="0"/>
              <a:t>※ 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..  </a:t>
            </a:r>
            <a:r>
              <a:rPr kumimoji="1" lang="ko-KR" altLang="en-US" sz="1400" dirty="0" smtClean="0"/>
              <a:t>의미 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0</a:t>
            </a:r>
            <a:r>
              <a:rPr kumimoji="1" lang="ko-KR" altLang="en-US" sz="1400" dirty="0" smtClean="0"/>
              <a:t>개 이상인 값을 충족</a:t>
            </a:r>
            <a:r>
              <a:rPr kumimoji="1" lang="en-US" altLang="ko-KR" sz="1400" dirty="0" smtClean="0"/>
              <a:t/>
            </a:r>
            <a:br>
              <a:rPr kumimoji="1" lang="en-US" altLang="ko-KR" sz="1400" dirty="0" smtClean="0"/>
            </a:br>
            <a:r>
              <a:rPr kumimoji="1" lang="ko-KR" altLang="en-US" sz="1400" dirty="0" smtClean="0"/>
              <a:t>    *  의미 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어떤 값이라도 충족</a:t>
            </a:r>
            <a:endParaRPr kumimoji="1"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682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within 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명시자 설명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818707" y="1945758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70C0"/>
                </a:solidFill>
              </a:rPr>
              <a:t>within(</a:t>
            </a:r>
            <a:r>
              <a:rPr kumimoji="1" lang="ko-KR" altLang="en-US" dirty="0" smtClean="0"/>
              <a:t>타입패턴</a:t>
            </a:r>
            <a:r>
              <a:rPr kumimoji="1" lang="en-US" altLang="ko-KR" b="1" dirty="0" smtClean="0">
                <a:solidFill>
                  <a:srgbClr val="0070C0"/>
                </a:solidFill>
              </a:rPr>
              <a:t>)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043608" y="2520707"/>
            <a:ext cx="584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execution </a:t>
            </a:r>
            <a:r>
              <a:rPr kumimoji="1" lang="ko-KR" altLang="en-US" sz="1600" dirty="0" smtClean="0"/>
              <a:t>표현식의 여러 조건 중 타입 패턴만을 적용한 것</a:t>
            </a:r>
            <a:endParaRPr kumimoji="1" lang="ko-KR" altLang="en-US" sz="16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744279" y="3255758"/>
            <a:ext cx="67467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 smtClean="0"/>
              <a:t>@</a:t>
            </a:r>
            <a:r>
              <a:rPr kumimoji="1" lang="en-US" altLang="ko-KR" sz="1600" dirty="0" err="1" smtClean="0"/>
              <a:t>Pointcut</a:t>
            </a:r>
            <a:r>
              <a:rPr kumimoji="1" lang="en-US" altLang="ko-KR" sz="1600" dirty="0" smtClean="0"/>
              <a:t>(within(“</a:t>
            </a:r>
            <a:r>
              <a:rPr kumimoji="1" lang="en-US" altLang="ko-KR" sz="1600" dirty="0" err="1" smtClean="0"/>
              <a:t>idv.bsh.spring.dao</a:t>
            </a:r>
            <a:r>
              <a:rPr kumimoji="1" lang="en-US" altLang="ko-KR" sz="1600" dirty="0" smtClean="0"/>
              <a:t>.*”))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    ## </a:t>
            </a:r>
            <a:r>
              <a:rPr kumimoji="1" lang="en-US" altLang="ko-KR" sz="1600" dirty="0" err="1" smtClean="0"/>
              <a:t>dao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패키지 밑의 클래스와 인터페이스만을 </a:t>
            </a:r>
            <a:r>
              <a:rPr kumimoji="1" lang="en-US" altLang="ko-KR" sz="1600" dirty="0" smtClean="0"/>
              <a:t>Target</a:t>
            </a:r>
            <a:r>
              <a:rPr kumimoji="1" lang="ko-KR" altLang="en-US" sz="1600" dirty="0" smtClean="0"/>
              <a:t>으로 지정함</a:t>
            </a: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endParaRPr kumimoji="1" lang="en-US" altLang="ko-KR" sz="1600" dirty="0" smtClean="0"/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sz="1600" dirty="0"/>
              <a:t>@</a:t>
            </a:r>
            <a:r>
              <a:rPr kumimoji="1" lang="en-US" altLang="ko-KR" sz="1600" dirty="0" err="1"/>
              <a:t>Pointcut</a:t>
            </a:r>
            <a:r>
              <a:rPr kumimoji="1" lang="en-US" altLang="ko-KR" sz="1600" dirty="0"/>
              <a:t>(within(“</a:t>
            </a:r>
            <a:r>
              <a:rPr kumimoji="1" lang="en-US" altLang="ko-KR" sz="1600" dirty="0" err="1"/>
              <a:t>idv.bsh.spring.dao</a:t>
            </a:r>
            <a:r>
              <a:rPr kumimoji="1" lang="en-US" altLang="ko-KR" sz="1600" dirty="0" smtClean="0"/>
              <a:t>..*”))</a:t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</a:t>
            </a:r>
            <a:r>
              <a:rPr kumimoji="1" lang="en-US" altLang="ko-KR" sz="1600" dirty="0" smtClean="0"/>
              <a:t>##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dao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패키지 하위 서브패키지를 포함하여 </a:t>
            </a:r>
            <a:r>
              <a:rPr kumimoji="1" lang="en-US" altLang="ko-KR" sz="1600" dirty="0" smtClean="0"/>
              <a:t>Target </a:t>
            </a:r>
            <a:r>
              <a:rPr kumimoji="1" lang="ko-KR" altLang="en-US" sz="1600" dirty="0" smtClean="0"/>
              <a:t>을 지정함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73737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6837" y="287066"/>
            <a:ext cx="62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1600" b="1" spc="-1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34298" y="653396"/>
            <a:ext cx="34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0954" y="1433150"/>
            <a:ext cx="59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Aspect Oriented Programming</a:t>
            </a:r>
          </a:p>
        </p:txBody>
      </p:sp>
      <p:sp>
        <p:nvSpPr>
          <p:cNvPr id="6" name="TextBox 19"/>
          <p:cNvSpPr txBox="1"/>
          <p:nvPr/>
        </p:nvSpPr>
        <p:spPr>
          <a:xfrm>
            <a:off x="240954" y="2146583"/>
            <a:ext cx="59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Spring AOP</a:t>
            </a:r>
          </a:p>
        </p:txBody>
      </p:sp>
      <p:sp>
        <p:nvSpPr>
          <p:cNvPr id="7" name="TextBox 19"/>
          <p:cNvSpPr txBox="1"/>
          <p:nvPr/>
        </p:nvSpPr>
        <p:spPr>
          <a:xfrm>
            <a:off x="240954" y="2866300"/>
            <a:ext cx="59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 Spring AOP 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Advice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② </a:t>
            </a:r>
            <a:r>
              <a:rPr lang="en-US" altLang="ko-KR" sz="1400" b="1" spc="-20" dirty="0" err="1" smtClean="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표현식 </a:t>
            </a:r>
            <a:r>
              <a:rPr lang="en-US" altLang="ko-KR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1400" b="1" spc="-2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연산자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83503" y="1700808"/>
            <a:ext cx="5755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sz="1400" dirty="0" err="1" smtClean="0"/>
              <a:t>Pointcut</a:t>
            </a:r>
            <a:r>
              <a:rPr kumimoji="1" lang="ko-KR" altLang="en-US" sz="1400" dirty="0" smtClean="0"/>
              <a:t> 표현식에서 </a:t>
            </a:r>
            <a:r>
              <a:rPr kumimoji="1" lang="en-US" altLang="ko-KR" sz="1400" dirty="0" smtClean="0"/>
              <a:t>AND(&amp;&amp;), OR(||) </a:t>
            </a:r>
            <a:r>
              <a:rPr kumimoji="1" lang="ko-KR" altLang="en-US" sz="1400" dirty="0" smtClean="0"/>
              <a:t>연산자를 사용할 수 있음</a:t>
            </a:r>
            <a:endParaRPr kumimoji="1" lang="ko-KR" altLang="en-US" sz="1400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1403648" y="2204864"/>
            <a:ext cx="7900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@Around("execution(* </a:t>
            </a:r>
            <a:r>
              <a:rPr lang="en-US" altLang="ko-KR" sz="1400" dirty="0" err="1" smtClean="0"/>
              <a:t>test.Service.getBoards</a:t>
            </a:r>
            <a:r>
              <a:rPr lang="en-US" altLang="ko-KR" sz="1400" dirty="0"/>
              <a:t>(..))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||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execution(* </a:t>
            </a:r>
            <a:r>
              <a:rPr lang="en-US" altLang="ko-KR" sz="1400" dirty="0" err="1" smtClean="0"/>
              <a:t>test.Service.getUsers</a:t>
            </a:r>
            <a:r>
              <a:rPr lang="en-US" altLang="ko-KR" sz="1400" dirty="0"/>
              <a:t>(..))") 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1083503" y="2817226"/>
            <a:ext cx="5654048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sz="1400" dirty="0" err="1" smtClean="0"/>
              <a:t>Pointcut</a:t>
            </a:r>
            <a:r>
              <a:rPr kumimoji="1" lang="ko-KR" altLang="en-US" sz="1400" dirty="0" smtClean="0"/>
              <a:t> 표현식을 변수처럼 할당하여 사용할 수 있음</a:t>
            </a:r>
            <a:r>
              <a:rPr kumimoji="1" lang="en-US" altLang="ko-KR" sz="1400" dirty="0" smtClean="0"/>
              <a:t/>
            </a:r>
            <a:br>
              <a:rPr kumimoji="1" lang="en-US" altLang="ko-KR" sz="1400" dirty="0" smtClean="0"/>
            </a:br>
            <a:r>
              <a:rPr kumimoji="1" lang="en-US" altLang="ko-KR" sz="1400" dirty="0" smtClean="0"/>
              <a:t>  </a:t>
            </a:r>
            <a:r>
              <a:rPr kumimoji="1" lang="en-US" altLang="ko-KR" sz="1400" dirty="0" smtClean="0">
                <a:sym typeface="Wingdings"/>
              </a:rPr>
              <a:t> </a:t>
            </a:r>
            <a:r>
              <a:rPr kumimoji="1" lang="ko-KR" altLang="en-US" sz="1400" dirty="0" smtClean="0">
                <a:sym typeface="Wingdings"/>
              </a:rPr>
              <a:t>재사용 가능한 </a:t>
            </a:r>
            <a:r>
              <a:rPr kumimoji="1" lang="en-US" altLang="ko-KR" sz="1400" dirty="0" err="1" smtClean="0">
                <a:sym typeface="Wingdings"/>
              </a:rPr>
              <a:t>Pointcut</a:t>
            </a:r>
            <a:r>
              <a:rPr kumimoji="1" lang="en-US" altLang="ko-KR" sz="1400" dirty="0" smtClean="0">
                <a:sym typeface="Wingdings"/>
              </a:rPr>
              <a:t> </a:t>
            </a:r>
            <a:r>
              <a:rPr kumimoji="1" lang="ko-KR" altLang="en-US" sz="1400" dirty="0" smtClean="0">
                <a:sym typeface="Wingdings"/>
              </a:rPr>
              <a:t>을 정의하여 재사용 할 수 있는 장점</a:t>
            </a:r>
            <a:endParaRPr kumimoji="1"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7416800" cy="20193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40627" y="4744540"/>
            <a:ext cx="3722556" cy="24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098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Introduction 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6264344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/>
              <a:t>Target </a:t>
            </a:r>
            <a:r>
              <a:rPr lang="ko-KR" altLang="en-US" sz="1400" dirty="0"/>
              <a:t>클래스의 코드변경 없이 신규 메소드나 멤버 변수를 추가하는 </a:t>
            </a:r>
            <a:r>
              <a:rPr lang="ko-KR" altLang="en-US" sz="1400" dirty="0" smtClean="0"/>
              <a:t>기능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 </a:t>
            </a:r>
            <a:r>
              <a:rPr lang="ko-KR" altLang="en-US" sz="1400" dirty="0" smtClean="0">
                <a:sym typeface="Wingdings"/>
              </a:rPr>
              <a:t> </a:t>
            </a:r>
            <a:r>
              <a:rPr lang="en-US" altLang="ko-KR" sz="1400" dirty="0" smtClean="0"/>
              <a:t>Target </a:t>
            </a:r>
            <a:r>
              <a:rPr lang="ko-KR" altLang="en-US" sz="1400" dirty="0" smtClean="0"/>
              <a:t>클래스의 변수값이 변경이 되었는지 확인하는 예제</a:t>
            </a:r>
            <a:endParaRPr lang="en-US" altLang="ko-KR" sz="1400" dirty="0" smtClean="0"/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AOP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4" y="2503752"/>
            <a:ext cx="3378200" cy="1574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46" y="2257713"/>
            <a:ext cx="2857500" cy="647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918088"/>
            <a:ext cx="5112568" cy="319160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248574" y="4147748"/>
            <a:ext cx="13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Target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3825787" y="6109691"/>
            <a:ext cx="421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Target </a:t>
            </a:r>
            <a:r>
              <a:rPr kumimoji="1" lang="ko-KR" altLang="en-US" sz="1200" dirty="0" smtClean="0"/>
              <a:t>의 값이 변경되었는지 체크하는</a:t>
            </a:r>
            <a:r>
              <a:rPr kumimoji="1" lang="en-US" altLang="ko-KR" sz="1200" dirty="0" smtClean="0"/>
              <a:t> Advise </a:t>
            </a:r>
            <a:r>
              <a:rPr kumimoji="1" lang="ko-KR" altLang="en-US" sz="1200" dirty="0" smtClean="0"/>
              <a:t>클래스</a:t>
            </a:r>
            <a:endParaRPr kumimoji="1"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4334514" y="5014593"/>
            <a:ext cx="4286972" cy="51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6038" y="5419602"/>
            <a:ext cx="3103309" cy="634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 smtClean="0">
                <a:solidFill>
                  <a:schemeClr val="tx1"/>
                </a:solidFill>
              </a:rPr>
              <a:t>호출된 메소드의 이름이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“Set*” 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이면</a:t>
            </a:r>
            <a:endParaRPr kumimoji="1" lang="en-US" altLang="ko-KR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 smtClean="0">
                <a:solidFill>
                  <a:schemeClr val="tx1"/>
                </a:solidFill>
              </a:rPr>
              <a:t>값 변경으로 간주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동일값 변경건 제외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)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18" idx="3"/>
          </p:cNvCxnSpPr>
          <p:nvPr/>
        </p:nvCxnSpPr>
        <p:spPr>
          <a:xfrm flipV="1">
            <a:off x="3739347" y="5229200"/>
            <a:ext cx="595167" cy="5078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16119" y="2195672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>
                <a:solidFill>
                  <a:srgbClr val="FF0000"/>
                </a:solidFill>
              </a:rPr>
              <a:t>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72752" y="2195672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2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72752" y="2848814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rgbClr val="FF0000"/>
                </a:solidFill>
              </a:rPr>
              <a:t>3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578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Introduction 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6264344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/>
              <a:t>Target </a:t>
            </a:r>
            <a:r>
              <a:rPr lang="ko-KR" altLang="en-US" sz="1400" dirty="0"/>
              <a:t>클래스의 코드변경 없이 신규 메소드나 멤버 변수를 추가하는 </a:t>
            </a:r>
            <a:r>
              <a:rPr lang="ko-KR" altLang="en-US" sz="1400" dirty="0" smtClean="0"/>
              <a:t>기능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 </a:t>
            </a:r>
            <a:r>
              <a:rPr lang="ko-KR" altLang="en-US" sz="1400" dirty="0" smtClean="0">
                <a:sym typeface="Wingdings"/>
              </a:rPr>
              <a:t> </a:t>
            </a:r>
            <a:r>
              <a:rPr lang="en-US" altLang="ko-KR" sz="1400" dirty="0" smtClean="0"/>
              <a:t>Target </a:t>
            </a:r>
            <a:r>
              <a:rPr lang="ko-KR" altLang="en-US" sz="1400" dirty="0" smtClean="0"/>
              <a:t>클래스의 변수값이 변경이 되었는지 확인하는 예제</a:t>
            </a:r>
            <a:endParaRPr lang="en-US" altLang="ko-KR" sz="1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9" y="2492896"/>
            <a:ext cx="4064000" cy="1422400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35309" y="400175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Advisor </a:t>
            </a:r>
            <a:r>
              <a:rPr kumimoji="1" lang="ko-KR" altLang="en-US" sz="1200" dirty="0" smtClean="0"/>
              <a:t>생성</a:t>
            </a:r>
            <a:endParaRPr kumimoji="1"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67217" y="4365209"/>
            <a:ext cx="396775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 smtClean="0"/>
              <a:t>※ AOP </a:t>
            </a:r>
            <a:r>
              <a:rPr kumimoji="1" lang="ko-KR" altLang="en-US" sz="1100" dirty="0" smtClean="0"/>
              <a:t>에서 하나의 </a:t>
            </a:r>
            <a:r>
              <a:rPr kumimoji="1" lang="en-US" altLang="ko-KR" sz="1100" dirty="0" smtClean="0"/>
              <a:t>Aspect</a:t>
            </a:r>
            <a:r>
              <a:rPr kumimoji="1" lang="ko-KR" altLang="en-US" sz="1100" dirty="0" smtClean="0"/>
              <a:t> 는 </a:t>
            </a:r>
            <a:r>
              <a:rPr kumimoji="1" lang="en-US" altLang="ko-KR" sz="1100" dirty="0" smtClean="0"/>
              <a:t>Advice + </a:t>
            </a:r>
            <a:r>
              <a:rPr kumimoji="1" lang="en-US" altLang="ko-KR" sz="1100" dirty="0" err="1" smtClean="0"/>
              <a:t>Pointcut</a:t>
            </a:r>
            <a:r>
              <a:rPr kumimoji="1" lang="en-US" altLang="ko-KR" sz="1100" dirty="0" smtClean="0"/>
              <a:t> </a:t>
            </a:r>
            <a:r>
              <a:rPr kumimoji="1" lang="ko-KR" altLang="en-US" sz="1100" dirty="0" smtClean="0"/>
              <a:t>을 의미</a:t>
            </a:r>
            <a:r>
              <a:rPr kumimoji="1" lang="en-US" altLang="ko-KR" sz="1100" dirty="0" smtClean="0"/>
              <a:t/>
            </a:r>
            <a:br>
              <a:rPr kumimoji="1" lang="en-US" altLang="ko-KR" sz="1100" dirty="0" smtClean="0"/>
            </a:br>
            <a:r>
              <a:rPr kumimoji="1" lang="ko-KR" altLang="en-US" sz="1100" dirty="0" smtClean="0"/>
              <a:t>   </a:t>
            </a:r>
            <a:r>
              <a:rPr kumimoji="1" lang="en-US" altLang="ko-KR" sz="1100" dirty="0" smtClean="0"/>
              <a:t>Spring AOP </a:t>
            </a:r>
            <a:r>
              <a:rPr kumimoji="1" lang="ko-KR" altLang="en-US" sz="1100" dirty="0" smtClean="0"/>
              <a:t>에서는 </a:t>
            </a:r>
            <a:r>
              <a:rPr kumimoji="1" lang="en-US" altLang="ko-KR" sz="1100" dirty="0" smtClean="0"/>
              <a:t>Aspect ~=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Advisor</a:t>
            </a:r>
            <a:r>
              <a:rPr kumimoji="1" lang="ko-KR" altLang="en-US" sz="1100" dirty="0" smtClean="0"/>
              <a:t> 의미</a:t>
            </a:r>
            <a:endParaRPr kumimoji="1" lang="en-US" altLang="ko-KR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47" y="2426953"/>
            <a:ext cx="4826000" cy="1574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47" y="4086015"/>
            <a:ext cx="4826000" cy="1758716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6069" y="2198219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4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868728" y="2284524"/>
            <a:ext cx="332483" cy="3324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mtClean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195326" y="5920988"/>
            <a:ext cx="98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Run Test</a:t>
            </a:r>
            <a:endParaRPr kumimoji="1" lang="en-US" altLang="ko-KR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7812360" y="4808546"/>
            <a:ext cx="677185" cy="3136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200" smtClean="0">
                <a:solidFill>
                  <a:schemeClr val="tx1"/>
                </a:solidFill>
              </a:rPr>
              <a:t>FALSE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12360" y="5491834"/>
            <a:ext cx="677185" cy="3136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200" dirty="0" smtClean="0">
                <a:solidFill>
                  <a:schemeClr val="tx1"/>
                </a:solidFill>
              </a:rPr>
              <a:t>TRUE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16577" y="5122200"/>
            <a:ext cx="2099640" cy="321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893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3.  </a:t>
            </a:r>
            <a:r>
              <a:rPr lang="en-US" altLang="ko-KR" sz="3600" b="1" spc="-100" dirty="0" smtClean="0">
                <a:latin typeface="맑은 고딕" pitchFamily="50" charset="-127"/>
                <a:ea typeface="맑은 고딕" pitchFamily="50" charset="-127"/>
              </a:rPr>
              <a:t>Spring AOP </a:t>
            </a:r>
            <a:r>
              <a:rPr lang="ko-KR" altLang="en-US" sz="3600" b="1" spc="-100" dirty="0" smtClean="0">
                <a:latin typeface="맑은 고딕" pitchFamily="50" charset="-127"/>
                <a:ea typeface="맑은 고딕" pitchFamily="50" charset="-127"/>
              </a:rPr>
              <a:t>매커니즘</a:t>
            </a:r>
            <a:endParaRPr lang="en-US" altLang="ko-KR" sz="3600" b="1" spc="-1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69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43608" y="1579286"/>
            <a:ext cx="761599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smtClean="0"/>
              <a:t>Spring AOP 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JDK </a:t>
            </a:r>
            <a:r>
              <a:rPr lang="ko-KR" altLang="en-US" sz="1400" dirty="0" smtClean="0"/>
              <a:t>동적 프록시 와 </a:t>
            </a:r>
            <a:r>
              <a:rPr lang="en-US" altLang="ko-KR" sz="1400" dirty="0" smtClean="0"/>
              <a:t>CGLIB </a:t>
            </a:r>
            <a:r>
              <a:rPr lang="ko-KR" altLang="en-US" sz="1400" dirty="0" smtClean="0"/>
              <a:t>프록시 방식을 사용하고 있음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  ① </a:t>
            </a:r>
            <a:r>
              <a:rPr lang="en-US" altLang="ko-KR" sz="1400" dirty="0" smtClean="0"/>
              <a:t>JDK</a:t>
            </a:r>
            <a:r>
              <a:rPr lang="ko-KR" altLang="en-US" sz="1400" dirty="0" smtClean="0"/>
              <a:t>동적프록시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Java</a:t>
            </a:r>
            <a:r>
              <a:rPr lang="ko-KR" altLang="en-US" sz="1400" dirty="0" smtClean="0"/>
              <a:t>의 리플렉션을 사용하여 객체를 생성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  ② </a:t>
            </a:r>
            <a:r>
              <a:rPr lang="en-US" altLang="ko-KR" sz="1400" dirty="0" smtClean="0"/>
              <a:t>CGLIB </a:t>
            </a:r>
            <a:r>
              <a:rPr lang="ko-KR" altLang="en-US" sz="1400" dirty="0" smtClean="0"/>
              <a:t>프록시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바이트코드를 조작하여 프록시 객체를 생성함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setOptimize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대상이 됨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Spring AOP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 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705778" y="3165037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방식의 결론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언제 어떤 방식의 프록시 매커니즘을 사용하는가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1043608" y="3558161"/>
            <a:ext cx="65416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smtClean="0"/>
              <a:t>Target </a:t>
            </a:r>
            <a:r>
              <a:rPr lang="ko-KR" altLang="en-US" sz="1400" dirty="0" smtClean="0"/>
              <a:t>객체가 최소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개 이상의 인터페이스를 구현했다면 </a:t>
            </a:r>
            <a:r>
              <a:rPr lang="ko-KR" altLang="en-US" sz="1400" dirty="0" smtClean="0">
                <a:sym typeface="Wingdings"/>
              </a:rPr>
              <a:t> </a:t>
            </a:r>
            <a:r>
              <a:rPr lang="en-US" altLang="ko-KR" sz="1400" dirty="0" smtClean="0">
                <a:sym typeface="Wingdings"/>
              </a:rPr>
              <a:t>JDK </a:t>
            </a:r>
            <a:r>
              <a:rPr lang="ko-KR" altLang="en-US" sz="1400" dirty="0" smtClean="0">
                <a:sym typeface="Wingdings"/>
              </a:rPr>
              <a:t>프록시 사용</a:t>
            </a:r>
            <a:endParaRPr lang="en-US" altLang="ko-KR" sz="1400" dirty="0" smtClean="0"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smtClean="0">
                <a:sym typeface="Wingdings"/>
              </a:rPr>
              <a:t>Target </a:t>
            </a:r>
            <a:r>
              <a:rPr lang="ko-KR" altLang="en-US" sz="1400" dirty="0" smtClean="0">
                <a:sym typeface="Wingdings"/>
              </a:rPr>
              <a:t>객체가 인터페이스를 구현하지 않았다면  </a:t>
            </a:r>
            <a:r>
              <a:rPr lang="en-US" altLang="ko-KR" sz="1400" dirty="0" smtClean="0">
                <a:sym typeface="Wingdings"/>
              </a:rPr>
              <a:t>CGLIB </a:t>
            </a:r>
            <a:r>
              <a:rPr lang="ko-KR" altLang="en-US" sz="1400" dirty="0" smtClean="0">
                <a:sym typeface="Wingdings"/>
              </a:rPr>
              <a:t>프록시 사용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292011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테스트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89206"/>
            <a:ext cx="2527300" cy="1003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80547"/>
            <a:ext cx="4051300" cy="2197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05947"/>
            <a:ext cx="4089400" cy="2146300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539552" y="2792506"/>
            <a:ext cx="99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Interface</a:t>
            </a:r>
            <a:endParaRPr kumimoji="1" lang="en-US" altLang="ko-KR" sz="1200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539552" y="5636189"/>
            <a:ext cx="2292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Interface </a:t>
            </a:r>
            <a:r>
              <a:rPr kumimoji="1" lang="ko-KR" altLang="en-US" sz="1200" dirty="0" smtClean="0"/>
              <a:t>를 구현한 클래스</a:t>
            </a:r>
            <a:endParaRPr kumimoji="1" lang="en-US" altLang="ko-KR" sz="12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4800053" y="5636189"/>
            <a:ext cx="2809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Interface </a:t>
            </a:r>
            <a:r>
              <a:rPr kumimoji="1" lang="ko-KR" altLang="en-US" sz="1200" dirty="0" smtClean="0"/>
              <a:t>를 구현하지 않은 클래스</a:t>
            </a:r>
            <a:endParaRPr kumimoji="1" lang="en-US" altLang="ko-KR" sz="1200" dirty="0"/>
          </a:p>
        </p:txBody>
      </p:sp>
      <p:sp>
        <p:nvSpPr>
          <p:cNvPr id="16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Spring AOP</a:t>
            </a:r>
            <a:r>
              <a:rPr lang="ko-KR" altLang="en-US" sz="1600" b="1" spc="-20" smtClean="0">
                <a:latin typeface="맑은 고딕" pitchFamily="50" charset="-127"/>
                <a:ea typeface="맑은 고딕" pitchFamily="50" charset="-127"/>
              </a:rPr>
              <a:t> 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294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smtClean="0">
                <a:latin typeface="맑은 고딕" pitchFamily="50" charset="-127"/>
                <a:ea typeface="맑은 고딕" pitchFamily="50" charset="-127"/>
              </a:rPr>
              <a:t>테스트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2896"/>
            <a:ext cx="5803900" cy="2578100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705778" y="5157192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 </a:t>
            </a:r>
            <a:r>
              <a:rPr kumimoji="1" lang="en-US" altLang="ko-KR" sz="1200" dirty="0" smtClean="0"/>
              <a:t>Advice </a:t>
            </a:r>
            <a:r>
              <a:rPr kumimoji="1" lang="ko-KR" altLang="en-US" sz="1200" dirty="0" smtClean="0"/>
              <a:t>클래스</a:t>
            </a:r>
            <a:endParaRPr kumimoji="1" lang="en-US" altLang="ko-KR" sz="1200" dirty="0"/>
          </a:p>
        </p:txBody>
      </p:sp>
      <p:sp>
        <p:nvSpPr>
          <p:cNvPr id="16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Spring AOP</a:t>
            </a:r>
            <a:r>
              <a:rPr lang="ko-KR" altLang="en-US" sz="1600" b="1" spc="-20" smtClean="0">
                <a:latin typeface="맑은 고딕" pitchFamily="50" charset="-127"/>
                <a:ea typeface="맑은 고딕" pitchFamily="50" charset="-127"/>
              </a:rPr>
              <a:t> 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041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mr-IN" altLang="ko-KR" sz="1400" b="1" spc="-2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spc="-20" smtClean="0">
                <a:latin typeface="맑은 고딕" pitchFamily="50" charset="-127"/>
                <a:ea typeface="맑은 고딕" pitchFamily="50" charset="-127"/>
              </a:rPr>
              <a:t>테스트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506778"/>
            <a:ext cx="4635748" cy="14693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8"/>
          <a:stretch/>
        </p:blipFill>
        <p:spPr>
          <a:xfrm>
            <a:off x="358283" y="3053459"/>
            <a:ext cx="5077813" cy="1493045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292080" y="1585667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◁ 인터페이스를 구현한 클래스를 </a:t>
            </a:r>
            <a:r>
              <a:rPr kumimoji="1" lang="en-US" altLang="ko-KR" sz="1200" dirty="0" smtClean="0"/>
              <a:t>Proxy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/>
            </a:r>
            <a:br>
              <a:rPr kumimoji="1" lang="en-US" altLang="ko-KR" sz="1200" dirty="0" smtClean="0"/>
            </a:br>
            <a:r>
              <a:rPr kumimoji="1" lang="ko-KR" altLang="en-US" sz="1200" dirty="0" smtClean="0"/>
              <a:t>     </a:t>
            </a:r>
            <a:r>
              <a:rPr kumimoji="1" lang="en-US" altLang="ko-KR" sz="1200" dirty="0" smtClean="0"/>
              <a:t>: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JDK</a:t>
            </a:r>
            <a:r>
              <a:rPr kumimoji="1" lang="ko-KR" altLang="en-US" sz="1200" dirty="0" smtClean="0"/>
              <a:t> 동적 프록시 호출</a:t>
            </a:r>
            <a:endParaRPr kumimoji="1" lang="en-US" altLang="ko-KR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47332"/>
            <a:ext cx="3512838" cy="281027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5545996" y="3198167"/>
            <a:ext cx="340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smtClean="0"/>
              <a:t>◁ 인터페이스 구현하지</a:t>
            </a:r>
            <a:r>
              <a:rPr kumimoji="1" lang="en-US" altLang="ko-KR" sz="1200" dirty="0"/>
              <a:t> </a:t>
            </a:r>
            <a:r>
              <a:rPr kumimoji="1" lang="ko-KR" altLang="en-US" sz="1200" dirty="0" smtClean="0"/>
              <a:t>않은 클래스를 호출</a:t>
            </a:r>
            <a:r>
              <a:rPr kumimoji="1" lang="en-US" altLang="ko-KR" sz="1200" dirty="0" smtClean="0"/>
              <a:t/>
            </a:r>
            <a:br>
              <a:rPr kumimoji="1" lang="en-US" altLang="ko-KR" sz="1200" dirty="0" smtClean="0"/>
            </a:br>
            <a:r>
              <a:rPr kumimoji="1" lang="ko-KR" altLang="en-US" sz="1200" dirty="0" smtClean="0"/>
              <a:t>  </a:t>
            </a:r>
            <a:r>
              <a:rPr kumimoji="1" lang="en-US" altLang="ko-KR" sz="1200" dirty="0" smtClean="0"/>
              <a:t>: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CGLIB</a:t>
            </a:r>
            <a:r>
              <a:rPr kumimoji="1" lang="ko-KR" altLang="en-US" sz="1200" dirty="0" smtClean="0"/>
              <a:t> 프록시 호출</a:t>
            </a:r>
            <a:endParaRPr kumimoji="1"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4623818"/>
            <a:ext cx="4635748" cy="1607059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5545996" y="4830960"/>
            <a:ext cx="340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smtClean="0"/>
              <a:t>◁ 인터페이스 구현한 클래스 호출</a:t>
            </a:r>
            <a:r>
              <a:rPr kumimoji="1" lang="en-US" altLang="ko-KR" sz="1200" dirty="0" smtClean="0"/>
              <a:t/>
            </a:r>
            <a:br>
              <a:rPr kumimoji="1" lang="en-US" altLang="ko-KR" sz="1200" dirty="0" smtClean="0"/>
            </a:br>
            <a:r>
              <a:rPr kumimoji="1" lang="ko-KR" altLang="en-US" sz="1200" dirty="0" smtClean="0"/>
              <a:t>    </a:t>
            </a:r>
            <a:r>
              <a:rPr kumimoji="1" lang="en-US" altLang="ko-KR" sz="1200" dirty="0" err="1" smtClean="0"/>
              <a:t>setOptimizer</a:t>
            </a:r>
            <a:r>
              <a:rPr kumimoji="1" lang="en-US" altLang="ko-KR" sz="1200" dirty="0" smtClean="0"/>
              <a:t>(true)</a:t>
            </a:r>
            <a:br>
              <a:rPr kumimoji="1" lang="en-US" altLang="ko-KR" sz="1200" dirty="0" smtClean="0"/>
            </a:br>
            <a:r>
              <a:rPr kumimoji="1" lang="en-US" altLang="ko-KR" sz="1200" dirty="0" smtClean="0"/>
              <a:t>  </a:t>
            </a:r>
            <a:r>
              <a:rPr kumimoji="1" lang="ko-KR" altLang="en-US" sz="1200" dirty="0" smtClean="0"/>
              <a:t>  </a:t>
            </a:r>
            <a:r>
              <a:rPr kumimoji="1" lang="en-US" altLang="ko-KR" sz="1200" dirty="0" smtClean="0"/>
              <a:t>: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CGLIB</a:t>
            </a:r>
            <a:r>
              <a:rPr kumimoji="1" lang="ko-KR" altLang="en-US" sz="1200" dirty="0" smtClean="0"/>
              <a:t> 프록시 호출</a:t>
            </a:r>
            <a:endParaRPr kumimoji="1" lang="en-US" altLang="ko-KR" sz="1200" dirty="0" smtClean="0"/>
          </a:p>
        </p:txBody>
      </p:sp>
      <p:sp>
        <p:nvSpPr>
          <p:cNvPr id="10" name="텍스트 상자 9"/>
          <p:cNvSpPr txBox="1"/>
          <p:nvPr/>
        </p:nvSpPr>
        <p:spPr>
          <a:xfrm>
            <a:off x="5753553" y="3651139"/>
            <a:ext cx="298782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class </a:t>
            </a:r>
            <a:r>
              <a:rPr kumimoji="1" lang="en-US" altLang="ko-KR" sz="1200" dirty="0" err="1"/>
              <a:t>idv.bsh.spring.proxyfactorybean.ServiceImpl</a:t>
            </a:r>
            <a:r>
              <a:rPr kumimoji="1" lang="en-US" altLang="ko-KR" sz="1200" dirty="0"/>
              <a:t>$$</a:t>
            </a:r>
            <a:r>
              <a:rPr kumimoji="1" lang="en-US" altLang="ko-KR" sz="1200" dirty="0" err="1"/>
              <a:t>EnhancerBySpringCGLIB</a:t>
            </a:r>
            <a:r>
              <a:rPr kumimoji="1" lang="en-US" altLang="ko-KR" sz="1200" dirty="0"/>
              <a:t>$$99a8086e</a:t>
            </a:r>
            <a:endParaRPr kumimoji="1" lang="ko-KR" altLang="en-US" sz="1200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753553" y="5477291"/>
            <a:ext cx="298782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class </a:t>
            </a:r>
            <a:r>
              <a:rPr kumimoji="1" lang="en-US" altLang="ko-KR" sz="1200" dirty="0" err="1"/>
              <a:t>idv.bsh.spring.proxyfactorybean.ServiceImpl</a:t>
            </a:r>
            <a:r>
              <a:rPr kumimoji="1" lang="en-US" altLang="ko-KR" sz="1200" dirty="0"/>
              <a:t>$$</a:t>
            </a:r>
            <a:r>
              <a:rPr kumimoji="1" lang="en-US" altLang="ko-KR" sz="1200" dirty="0" err="1"/>
              <a:t>EnhancerBySpringCGLIB</a:t>
            </a:r>
            <a:r>
              <a:rPr kumimoji="1" lang="en-US" altLang="ko-KR" sz="1200" dirty="0"/>
              <a:t>$$99a8086e</a:t>
            </a:r>
            <a:endParaRPr kumimoji="1" lang="ko-KR" altLang="en-US" sz="1200" dirty="0"/>
          </a:p>
        </p:txBody>
      </p:sp>
      <p:sp>
        <p:nvSpPr>
          <p:cNvPr id="18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Spring AOP</a:t>
            </a:r>
            <a:r>
              <a:rPr lang="ko-KR" altLang="en-US" sz="1600" b="1" spc="-20" smtClean="0">
                <a:latin typeface="맑은 고딕" pitchFamily="50" charset="-127"/>
                <a:ea typeface="맑은 고딕" pitchFamily="50" charset="-127"/>
              </a:rPr>
              <a:t> 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78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Proxy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매커니즘 방식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CGLIB</a:t>
            </a:r>
            <a:endParaRPr lang="en-US" altLang="ko-KR" sz="1400" spc="-20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043608" y="1579286"/>
            <a:ext cx="60131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smtClean="0"/>
              <a:t>Final </a:t>
            </a:r>
            <a:r>
              <a:rPr lang="ko-KR" altLang="en-US" sz="1400" dirty="0" smtClean="0"/>
              <a:t>메소드와 </a:t>
            </a:r>
            <a:r>
              <a:rPr lang="en-US" altLang="ko-KR" sz="1400" dirty="0" smtClean="0"/>
              <a:t>class </a:t>
            </a:r>
            <a:r>
              <a:rPr lang="ko-KR" altLang="en-US" sz="1400" dirty="0" smtClean="0"/>
              <a:t>의 경우에는 </a:t>
            </a:r>
            <a:r>
              <a:rPr lang="en-US" altLang="ko-KR" sz="1400" dirty="0" smtClean="0"/>
              <a:t>Advice </a:t>
            </a:r>
            <a:r>
              <a:rPr lang="ko-KR" altLang="en-US" sz="1400" dirty="0" smtClean="0"/>
              <a:t>할 수 없음</a:t>
            </a:r>
            <a:r>
              <a:rPr lang="en-US" altLang="ko-KR" sz="1400" dirty="0" smtClean="0"/>
              <a:t>(JDK proxy </a:t>
            </a:r>
            <a:r>
              <a:rPr lang="ko-KR" altLang="en-US" sz="1400" dirty="0" smtClean="0"/>
              <a:t>는 가능</a:t>
            </a:r>
            <a:r>
              <a:rPr lang="en-US" altLang="ko-KR" sz="1400" dirty="0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039716"/>
            <a:ext cx="4622800" cy="31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12" y="3068960"/>
            <a:ext cx="2527300" cy="29210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4572000" y="2492896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4822712" y="2622620"/>
            <a:ext cx="1388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Exception </a:t>
            </a:r>
            <a:r>
              <a:rPr kumimoji="1" lang="ko-KR" altLang="en-US" sz="1400" dirty="0" smtClean="0"/>
              <a:t>발생</a:t>
            </a:r>
            <a:endParaRPr kumimoji="1" lang="ko-KR" altLang="en-US" sz="1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1043608" y="3548763"/>
            <a:ext cx="653537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dirty="0" err="1" smtClean="0"/>
              <a:t>SpringBoot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AOP </a:t>
            </a:r>
            <a:r>
              <a:rPr lang="ko-KR" altLang="en-US" sz="1400" dirty="0" smtClean="0"/>
              <a:t>방식을 </a:t>
            </a:r>
            <a:r>
              <a:rPr lang="en-US" altLang="ko-KR" sz="1400" dirty="0" smtClean="0"/>
              <a:t>CGLIB</a:t>
            </a:r>
            <a:r>
              <a:rPr lang="ko-KR" altLang="en-US" sz="1400" dirty="0" smtClean="0"/>
              <a:t> 를 선택하여 사용함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 </a:t>
            </a:r>
            <a:r>
              <a:rPr lang="ko-KR" altLang="en-US" sz="1400" dirty="0" smtClean="0">
                <a:sym typeface="Wingdings"/>
              </a:rPr>
              <a:t></a:t>
            </a:r>
            <a:r>
              <a:rPr lang="en-US" altLang="ko-KR" sz="1400" dirty="0" smtClean="0">
                <a:sym typeface="Wingdings"/>
              </a:rPr>
              <a:t> JDK </a:t>
            </a:r>
            <a:r>
              <a:rPr lang="ko-KR" altLang="en-US" sz="1400" dirty="0" smtClean="0">
                <a:sym typeface="Wingdings"/>
              </a:rPr>
              <a:t>프록시보다 성능이 좋으며</a:t>
            </a:r>
            <a:r>
              <a:rPr lang="en-US" altLang="ko-KR" sz="1400" dirty="0" smtClean="0">
                <a:sym typeface="Wingdings"/>
              </a:rPr>
              <a:t>,</a:t>
            </a:r>
            <a:r>
              <a:rPr lang="en-US" altLang="ko-KR" sz="1400" dirty="0">
                <a:sym typeface="Wingdings"/>
              </a:rPr>
              <a:t> </a:t>
            </a:r>
            <a:r>
              <a:rPr lang="ko-KR" altLang="en-US" sz="1400" dirty="0" smtClean="0">
                <a:sym typeface="Wingdings"/>
              </a:rPr>
              <a:t>예외를 발생시킬 가능성이 적다고 함</a:t>
            </a:r>
            <a:r>
              <a:rPr lang="en-US" altLang="ko-KR" sz="1400" dirty="0" smtClean="0">
                <a:sym typeface="Wingdings"/>
              </a:rPr>
              <a:t/>
            </a:r>
            <a:br>
              <a:rPr lang="en-US" altLang="ko-KR" sz="1400" dirty="0" smtClean="0">
                <a:sym typeface="Wingdings"/>
              </a:rPr>
            </a:br>
            <a:r>
              <a:rPr lang="en-US" altLang="ko-KR" sz="1400" dirty="0" smtClean="0">
                <a:sym typeface="Wingdings"/>
              </a:rPr>
              <a:t/>
            </a:r>
            <a:br>
              <a:rPr lang="en-US" altLang="ko-KR" sz="1400" dirty="0" smtClean="0">
                <a:sym typeface="Wingdings"/>
              </a:rPr>
            </a:br>
            <a:r>
              <a:rPr lang="ko-KR" altLang="en-US" sz="1400" dirty="0" smtClean="0">
                <a:sym typeface="Wingdings"/>
              </a:rPr>
              <a:t>만약</a:t>
            </a:r>
            <a:r>
              <a:rPr lang="en-US" altLang="ko-KR" sz="1400" dirty="0" smtClean="0">
                <a:sym typeface="Wingdings"/>
              </a:rPr>
              <a:t>,</a:t>
            </a:r>
            <a:r>
              <a:rPr lang="ko-KR" altLang="en-US" sz="1400" dirty="0" smtClean="0">
                <a:sym typeface="Wingdings"/>
              </a:rPr>
              <a:t> </a:t>
            </a:r>
            <a:r>
              <a:rPr lang="en-US" altLang="ko-KR" sz="1400" dirty="0" err="1" smtClean="0">
                <a:sym typeface="Wingdings"/>
              </a:rPr>
              <a:t>Springboot</a:t>
            </a:r>
            <a:r>
              <a:rPr lang="ko-KR" altLang="en-US" sz="1400" dirty="0" smtClean="0">
                <a:sym typeface="Wingdings"/>
              </a:rPr>
              <a:t> 에서 </a:t>
            </a:r>
            <a:r>
              <a:rPr lang="en-US" altLang="ko-KR" sz="1400" dirty="0" smtClean="0">
                <a:sym typeface="Wingdings"/>
              </a:rPr>
              <a:t>JDK </a:t>
            </a:r>
            <a:r>
              <a:rPr lang="ko-KR" altLang="en-US" sz="1400" dirty="0" smtClean="0">
                <a:sym typeface="Wingdings"/>
              </a:rPr>
              <a:t>프록시를 사용하고자 한다면</a:t>
            </a:r>
            <a:r>
              <a:rPr lang="en-US" altLang="ko-KR" sz="1400" dirty="0" smtClean="0">
                <a:sym typeface="Wingdings"/>
              </a:rPr>
              <a:t/>
            </a:r>
            <a:br>
              <a:rPr lang="en-US" altLang="ko-KR" sz="1400" dirty="0" smtClean="0">
                <a:sym typeface="Wingdings"/>
              </a:rPr>
            </a:br>
            <a:r>
              <a:rPr lang="ko-KR" altLang="en-US" sz="1400" dirty="0" smtClean="0">
                <a:sym typeface="Wingdings"/>
              </a:rPr>
              <a:t>    </a:t>
            </a:r>
            <a:r>
              <a:rPr lang="en-US" altLang="ko-KR" sz="1400" dirty="0" err="1" smtClean="0">
                <a:sym typeface="Wingdings"/>
              </a:rPr>
              <a:t>application.properties</a:t>
            </a:r>
            <a:r>
              <a:rPr lang="ko-KR" altLang="en-US" sz="1400" dirty="0" smtClean="0">
                <a:sym typeface="Wingdings"/>
              </a:rPr>
              <a:t> 에서 </a:t>
            </a:r>
            <a:r>
              <a:rPr lang="en-US" altLang="ko-KR" sz="1400" dirty="0" err="1" smtClean="0"/>
              <a:t>spring.aop.proxy</a:t>
            </a:r>
            <a:r>
              <a:rPr lang="en-US" altLang="ko-KR" sz="1400" dirty="0" smtClean="0"/>
              <a:t>-target-class=false</a:t>
            </a:r>
            <a:r>
              <a:rPr lang="ko-KR" altLang="en-US" sz="1400" dirty="0" smtClean="0"/>
              <a:t> 으로 설정</a:t>
            </a:r>
            <a:endParaRPr lang="en-US" altLang="ko-KR" sz="1400" dirty="0" smtClean="0"/>
          </a:p>
        </p:txBody>
      </p:sp>
      <p:sp>
        <p:nvSpPr>
          <p:cNvPr id="20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3. Spring AOP</a:t>
            </a:r>
            <a:r>
              <a:rPr lang="ko-KR" altLang="en-US" sz="1600" b="1" spc="-20" smtClean="0">
                <a:latin typeface="맑은 고딕" pitchFamily="50" charset="-127"/>
                <a:ea typeface="맑은 고딕" pitchFamily="50" charset="-127"/>
              </a:rPr>
              <a:t> 매커니즘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489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70" y="2181216"/>
            <a:ext cx="521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altLang="ko-KR" sz="5400" b="1" dirty="0" smtClean="0">
                <a:latin typeface="Rubrik Medium" pitchFamily="50" charset="0"/>
                <a:ea typeface="맑은 고딕" pitchFamily="50" charset="-127"/>
              </a:rPr>
              <a:t>Thank you.</a:t>
            </a:r>
            <a:endParaRPr lang="ko-KR" altLang="en-US" sz="5400" b="1" dirty="0">
              <a:latin typeface="Rubrik Medium" pitchFamily="50" charset="0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4000" b="1" spc="-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600" b="1" spc="-100" dirty="0" err="1" smtClean="0">
                <a:latin typeface="맑은 고딕" pitchFamily="50" charset="-127"/>
                <a:ea typeface="맑은 고딕" pitchFamily="50" charset="-127"/>
              </a:rPr>
              <a:t>Aspected</a:t>
            </a:r>
            <a:r>
              <a:rPr lang="en-US" altLang="ko-KR" sz="3600" b="1" spc="-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600" b="1" spc="-100" dirty="0" smtClean="0">
                <a:latin typeface="맑은 고딕" pitchFamily="50" charset="-127"/>
                <a:ea typeface="맑은 고딕" pitchFamily="50" charset="-127"/>
              </a:rPr>
              <a:t>Oriented Programming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1.1  </a:t>
            </a:r>
            <a:r>
              <a:rPr lang="ko-KR" altLang="en-US" sz="1600" b="1" spc="-20" dirty="0" smtClean="0">
                <a:latin typeface="맑은 고딕" pitchFamily="50" charset="-127"/>
                <a:ea typeface="맑은 고딕" pitchFamily="50" charset="-127"/>
              </a:rPr>
              <a:t>예제 템플릿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705778" y="1155366"/>
            <a:ext cx="422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내용 제목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200" b="1" spc="-20" dirty="0" smtClean="0">
                <a:latin typeface="맑은 고딕" pitchFamily="50" charset="-127"/>
                <a:ea typeface="맑은 고딕" pitchFamily="50" charset="-127"/>
              </a:rPr>
              <a:t>B, 12pt</a:t>
            </a:r>
          </a:p>
        </p:txBody>
      </p:sp>
      <p:sp>
        <p:nvSpPr>
          <p:cNvPr id="4" name="TextBox 13"/>
          <p:cNvSpPr txBox="1"/>
          <p:nvPr/>
        </p:nvSpPr>
        <p:spPr>
          <a:xfrm>
            <a:off x="705778" y="1492554"/>
            <a:ext cx="5223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소제목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spc="-20" dirty="0" smtClean="0">
                <a:latin typeface="맑은 고딕" pitchFamily="50" charset="-127"/>
                <a:ea typeface="맑은 고딕" pitchFamily="50" charset="-127"/>
              </a:rPr>
              <a:t>맑은 고딕 </a:t>
            </a:r>
            <a:r>
              <a:rPr lang="en-US" altLang="ko-KR" sz="1000" b="1" spc="-20" dirty="0" smtClean="0">
                <a:latin typeface="맑은 고딕" pitchFamily="50" charset="-127"/>
                <a:ea typeface="맑은 고딕" pitchFamily="50" charset="-127"/>
              </a:rPr>
              <a:t>B , 10pt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소제목 이하의 본문내용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맑은 고딕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, 10pt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① 상세항목의 내용</a:t>
            </a: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- </a:t>
            </a:r>
            <a:r>
              <a:rPr lang="ko-KR" altLang="en-US" sz="1000" spc="-2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상세항목의 내용</a:t>
            </a:r>
            <a:endParaRPr lang="en-US" altLang="ko-KR" sz="1000" spc="-2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705778" y="257460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글꼴 크기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화면에서의 가독성을 고려하여 최소 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10pt</a:t>
            </a:r>
            <a:r>
              <a:rPr lang="ko-KR" altLang="en-US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로 권장합니다</a:t>
            </a:r>
            <a:r>
              <a:rPr lang="en-US" altLang="ko-KR" sz="1000" kern="12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다만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캡션으로 사용하는 경우 등 상황에 따라 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pt </a:t>
            </a:r>
            <a:r>
              <a:rPr lang="ko-KR" altLang="en-US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미만으로 사용하실 수 있습니다</a:t>
            </a:r>
            <a:r>
              <a:rPr lang="en-US" altLang="ko-KR" sz="1000" kern="1200" spc="-2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TextBox 15"/>
          <p:cNvSpPr txBox="1"/>
          <p:nvPr/>
        </p:nvSpPr>
        <p:spPr>
          <a:xfrm>
            <a:off x="705778" y="3441382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줄간격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줄간격은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1.5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705778" y="4293876"/>
            <a:ext cx="52235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본문 내용의 글자간격</a:t>
            </a:r>
            <a:endParaRPr lang="en-US" altLang="ko-KR" sz="10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기본 글자간격은  좁게 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0.2pt </a:t>
            </a:r>
            <a:r>
              <a:rPr lang="ko-KR" altLang="en-US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000" spc="-20" dirty="0" smtClean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defTabSz="914400" rtl="0" eaLnBrk="1" latinLnBrk="1" hangingPunct="1">
              <a:lnSpc>
                <a:spcPct val="150000"/>
              </a:lnSpc>
            </a:pPr>
            <a:r>
              <a:rPr lang="ko-KR" altLang="en-US" sz="1000" spc="-20" dirty="0" smtClean="0">
                <a:latin typeface="맑은 고딕" pitchFamily="50" charset="-127"/>
                <a:ea typeface="맑은 고딕" pitchFamily="50" charset="-127"/>
              </a:rPr>
              <a:t>상황에 따라 조절하실 수 있습니다</a:t>
            </a:r>
            <a:r>
              <a:rPr lang="en-US" altLang="ko-KR" sz="1000" spc="-2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484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AOP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관점 지향 프로그래밍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(AOP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; Aspect Oriented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Programming)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기존의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OOP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방법으로 개발 시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다수의 공통 모듈이 발생하며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공통 모듈은 상속을 통해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다른 모듈에 적용을 할 수 있었음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400" b="1" spc="-2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문제①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| Java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에서는 다중 상속이 불가능하기에 공통 모듈 적용에 한계가 있음</a:t>
            </a:r>
            <a: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400" b="1" spc="-2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문제②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기능을 구현하는 부분에 공통 모듈과 핵심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로직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섞여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있어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코드 효율성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저하 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특정 기능을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비즈니스 로직과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공통 모듈로 분리하고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비즈니스 로직에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영향을 미치지 않으면서 공통 모듈을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동작시키는 개발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방법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400" u="sng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AOP</a:t>
            </a:r>
            <a:r>
              <a:rPr lang="ko-KR" altLang="en-US" sz="1400" u="sng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의 역할</a:t>
            </a:r>
            <a:endParaRPr lang="en-US" altLang="ko-KR" sz="1400" u="sng" spc="-2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242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AOP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관점 지향 프로그래밍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(AOP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; Aspect Oriented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Programming)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프로젝트를 기존의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OOP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방식으로 바라본다면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핵심기능 위주로 기능들을 구분함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종단관점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관점을 바꾸어 부가기능 관점으로 프로젝트를 바라본다면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2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u="sng" spc="-20" dirty="0" smtClean="0">
                <a:latin typeface="맑은 고딕" pitchFamily="50" charset="-127"/>
                <a:ea typeface="맑은 고딕" pitchFamily="50" charset="-127"/>
              </a:rPr>
              <a:t>공통된 기능이 추출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됨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횡단관점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96952"/>
            <a:ext cx="3183512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539552" y="5294569"/>
            <a:ext cx="2092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OOP </a:t>
            </a:r>
            <a:r>
              <a:rPr kumimoji="1" lang="ko-KR" altLang="en-US" sz="1100" dirty="0" smtClean="0"/>
              <a:t>측면의 핵심기능 관점</a:t>
            </a:r>
            <a:endParaRPr kumimoji="1"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996952"/>
            <a:ext cx="4853143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3995936" y="5294569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AOP </a:t>
            </a:r>
            <a:r>
              <a:rPr kumimoji="1" lang="ko-KR" altLang="en-US" sz="1100" dirty="0" smtClean="0"/>
              <a:t>측면의 부가기능 관점</a:t>
            </a:r>
            <a:endParaRPr kumimoji="1" lang="ko-KR" altLang="en-US" sz="11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364088" y="4077072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69176" y="403852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smtClean="0"/>
              <a:t>종단관점</a:t>
            </a:r>
            <a:endParaRPr kumimoji="1" lang="ko-KR" altLang="en-US" sz="11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605700" y="4054450"/>
            <a:ext cx="3070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5613721" y="366673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 smtClean="0"/>
              <a:t>횡단관점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064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1.  AOP</a:t>
            </a:r>
            <a:b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관점 지향 프로그래밍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(AOP</a:t>
            </a: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; Aspect Oriented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Programming)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184242" y="1645912"/>
            <a:ext cx="785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OOP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는 공통된 기능을 재사용하기 위해 상속 또는 위임을 사용함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전체 어플리케이션에 흩어져 있는 부가기능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(=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공통기능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을 모듈화 하기가 힘든 문제가 있음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 </a:t>
            </a: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AOP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를 통해 공통 지능을 하나의 장소에서 관리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,</a:t>
            </a:r>
            <a:br>
              <a:rPr lang="en-US" altLang="ko-KR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</a:b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  <a:sym typeface="Wingdings"/>
              </a:rPr>
              <a:t>                        다른 서비스 모듈은 자신의 목적에 집중함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72837"/>
              </p:ext>
            </p:extLst>
          </p:nvPr>
        </p:nvGraphicFramePr>
        <p:xfrm>
          <a:off x="1185270" y="3219577"/>
          <a:ext cx="7131148" cy="265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434"/>
                <a:gridCol w="3204357"/>
                <a:gridCol w="3204357"/>
              </a:tblGrid>
              <a:tr h="4028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OOP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AOP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705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요약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비즈니스 로직의 모듈화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인프라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부가기능의 모듈화</a:t>
                      </a:r>
                      <a:endParaRPr lang="en-US" altLang="ko-KR" sz="1200" dirty="0" smtClean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공통된 기능을 재사용하는 기법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54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특징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모듈화의 단위는 핵심 비즈니스 로직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모듈화의 단위는 공통적으로 사용되는 부가적인 기능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로깅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트랜잭션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보안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0212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036" y="2344094"/>
            <a:ext cx="8003379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US" altLang="ko-KR" sz="4000" b="1" spc="-1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en-US" altLang="ko-KR" sz="3600" b="1" spc="-100" dirty="0" smtClean="0">
                <a:latin typeface="맑은 고딕" pitchFamily="50" charset="-127"/>
                <a:ea typeface="맑은 고딕" pitchFamily="50" charset="-127"/>
              </a:rPr>
              <a:t>Spring AOP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675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Spring AOP</a:t>
            </a:r>
          </a:p>
        </p:txBody>
      </p:sp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 smtClean="0">
                <a:latin typeface="맑은 고딕" pitchFamily="50" charset="-127"/>
                <a:ea typeface="맑은 고딕" pitchFamily="50" charset="-127"/>
              </a:rPr>
              <a:t>개념 및 용어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0668"/>
              </p:ext>
            </p:extLst>
          </p:nvPr>
        </p:nvGraphicFramePr>
        <p:xfrm>
          <a:off x="4507476" y="2132856"/>
          <a:ext cx="4610783" cy="3872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264"/>
                <a:gridCol w="3835519"/>
              </a:tblGrid>
              <a:tr h="3540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용어</a:t>
                      </a:r>
                      <a:endParaRPr lang="ko-KR" altLang="en-US" sz="1300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설명</a:t>
                      </a:r>
                      <a:endParaRPr lang="ko-KR" altLang="en-US" sz="1300" dirty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Aspect</a:t>
                      </a:r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구현하고자 하는 부가 기능들의 집합</a:t>
                      </a:r>
                      <a:r>
                        <a:rPr lang="en-US" altLang="ko-KR" sz="1200" dirty="0" smtClean="0"/>
                        <a:t>(=</a:t>
                      </a:r>
                      <a:r>
                        <a:rPr lang="ko-KR" altLang="en-US" sz="1200" dirty="0" smtClean="0"/>
                        <a:t>모듈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Advice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Aspect</a:t>
                      </a:r>
                      <a:r>
                        <a:rPr lang="ko-KR" altLang="en-US" sz="1200" dirty="0" smtClean="0"/>
                        <a:t>의 실제 구현체로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Join</a:t>
                      </a:r>
                      <a:r>
                        <a:rPr lang="en-US" altLang="ko-KR" sz="1200" baseline="0" dirty="0" smtClean="0"/>
                        <a:t> Point </a:t>
                      </a:r>
                      <a:r>
                        <a:rPr lang="ko-KR" altLang="en-US" sz="1200" baseline="0" dirty="0" smtClean="0"/>
                        <a:t>에 삽입되어 동작할 수 있는 코드</a:t>
                      </a:r>
                      <a:endParaRPr lang="ko-KR" altLang="en-US" sz="1200" dirty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Point Cut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Advice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적용할 </a:t>
                      </a:r>
                      <a:r>
                        <a:rPr lang="en-US" altLang="ko-KR" sz="1200" baseline="0" dirty="0" smtClean="0"/>
                        <a:t>Join Point </a:t>
                      </a:r>
                      <a:r>
                        <a:rPr lang="ko-KR" altLang="en-US" sz="1200" baseline="0" dirty="0" smtClean="0"/>
                        <a:t>를 선별하는 기능</a:t>
                      </a:r>
                      <a:endParaRPr lang="en-US" altLang="ko-KR" sz="1200" baseline="0" dirty="0" smtClean="0"/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Join</a:t>
                      </a:r>
                      <a:r>
                        <a:rPr lang="en-US" altLang="ko-KR" sz="1200" b="1" baseline="0" dirty="0" smtClean="0"/>
                        <a:t> Point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Advice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가 적용될 수 있는 위치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(Spring </a:t>
                      </a:r>
                      <a:r>
                        <a:rPr lang="ko-KR" altLang="en-US" sz="1200" baseline="0" dirty="0" smtClean="0"/>
                        <a:t>에서는 메소드 조인포인트만 제공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 marL="100523" marR="100523" marT="50261" marB="50261" anchor="ctr"/>
                </a:tc>
              </a:tr>
              <a:tr h="694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Target</a:t>
                      </a:r>
                      <a:endParaRPr lang="ko-KR" altLang="en-US" sz="1200" b="1" dirty="0"/>
                    </a:p>
                  </a:txBody>
                  <a:tcPr marL="100523" marR="100523" marT="50261" marB="50261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Advice </a:t>
                      </a:r>
                      <a:r>
                        <a:rPr lang="ko-KR" altLang="en-US" sz="1200" dirty="0" smtClean="0"/>
                        <a:t>의 대상이 되는 메소드</a:t>
                      </a:r>
                      <a:endParaRPr lang="ko-KR" altLang="en-US" sz="1200" dirty="0"/>
                    </a:p>
                  </a:txBody>
                  <a:tcPr marL="100523" marR="100523" marT="50261" marB="50261" anchor="ctr"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" y="2120094"/>
            <a:ext cx="4037580" cy="366336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372140" y="5883756"/>
            <a:ext cx="1453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▲</a:t>
            </a:r>
            <a:r>
              <a:rPr kumimoji="1" lang="en-US" altLang="ko-KR" sz="1200" dirty="0" smtClean="0"/>
              <a:t> AOP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Concepts</a:t>
            </a:r>
            <a:endParaRPr kumimoji="1"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184242" y="1645912"/>
            <a:ext cx="78522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아래 표의 설명은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외에서도 사용되는 </a:t>
            </a:r>
            <a:r>
              <a:rPr lang="en-US" altLang="ko-KR" sz="1400" spc="-20" dirty="0" smtClean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spc="-20" dirty="0" smtClean="0">
                <a:latin typeface="맑은 고딕" pitchFamily="50" charset="-127"/>
                <a:ea typeface="맑은 고딕" pitchFamily="50" charset="-127"/>
              </a:rPr>
              <a:t>관련 용어</a:t>
            </a:r>
            <a:endParaRPr lang="en-US" altLang="ko-KR" sz="1400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645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9"/>
          <p:cNvSpPr txBox="1"/>
          <p:nvPr/>
        </p:nvSpPr>
        <p:spPr>
          <a:xfrm>
            <a:off x="705778" y="1155366"/>
            <a:ext cx="761063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latin typeface="맑은 고딕" pitchFamily="50" charset="-127"/>
                <a:ea typeface="맑은 고딕" pitchFamily="50" charset="-127"/>
              </a:rPr>
              <a:t>AOP </a:t>
            </a:r>
            <a:r>
              <a:rPr lang="ko-KR" altLang="en-US" sz="1400" b="1" spc="-20" dirty="0">
                <a:latin typeface="맑은 고딕" pitchFamily="50" charset="-127"/>
                <a:ea typeface="맑은 고딕" pitchFamily="50" charset="-127"/>
              </a:rPr>
              <a:t>개념 및 용어</a:t>
            </a:r>
            <a:endParaRPr lang="en-US" altLang="ko-KR" sz="1400" spc="-2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234947"/>
              </p:ext>
            </p:extLst>
          </p:nvPr>
        </p:nvGraphicFramePr>
        <p:xfrm>
          <a:off x="1294313" y="1832855"/>
          <a:ext cx="7056784" cy="2026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539"/>
                <a:gridCol w="5870245"/>
              </a:tblGrid>
              <a:tr h="368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용어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Proxy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Target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을 감싸서</a:t>
                      </a:r>
                      <a:r>
                        <a:rPr lang="en-US" altLang="ko-KR" sz="1200" baseline="0" dirty="0" smtClean="0"/>
                        <a:t> Target </a:t>
                      </a:r>
                      <a:r>
                        <a:rPr lang="ko-KR" altLang="en-US" sz="1200" baseline="0" dirty="0" smtClean="0"/>
                        <a:t>의 요청을 대신 받아주는 </a:t>
                      </a:r>
                      <a:r>
                        <a:rPr lang="en-US" altLang="ko-KR" sz="1200" baseline="0" dirty="0" smtClean="0"/>
                        <a:t>Wrapping </a:t>
                      </a:r>
                      <a:r>
                        <a:rPr lang="ko-KR" altLang="en-US" sz="1200" baseline="0" dirty="0" smtClean="0"/>
                        <a:t>오브젝트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baseline="0" dirty="0" smtClean="0"/>
                        <a:t>메소드 호출을 가로채어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Advice</a:t>
                      </a:r>
                      <a:r>
                        <a:rPr lang="ko-KR" altLang="en-US" sz="1200" baseline="0" dirty="0" smtClean="0"/>
                        <a:t>에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등록된 기능을 수행 후 </a:t>
                      </a:r>
                      <a:r>
                        <a:rPr lang="en-US" altLang="ko-KR" sz="1200" baseline="0" dirty="0" smtClean="0"/>
                        <a:t>Target </a:t>
                      </a:r>
                      <a:r>
                        <a:rPr lang="ko-KR" altLang="en-US" sz="1200" baseline="0" dirty="0" smtClean="0"/>
                        <a:t>을 호출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en-US" altLang="ko-KR" sz="1200" dirty="0" smtClean="0"/>
                        <a:t>Target </a:t>
                      </a:r>
                      <a:r>
                        <a:rPr lang="ko-KR" altLang="en-US" sz="1200" dirty="0" smtClean="0"/>
                        <a:t>클래스의 코드변경 없이 신규 메소드나 멤버 변수를 추가하는 기능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2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/>
                        <a:t>Weaving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charset="2"/>
                        <a:buChar char="§"/>
                      </a:pPr>
                      <a:r>
                        <a:rPr lang="ko-KR" altLang="en-US" sz="1200" dirty="0" smtClean="0"/>
                        <a:t>지정된 객체에 </a:t>
                      </a:r>
                      <a:r>
                        <a:rPr lang="en-US" altLang="ko-KR" sz="1200" dirty="0" smtClean="0"/>
                        <a:t>Aspect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를 적용해서 새로운 </a:t>
                      </a:r>
                      <a:r>
                        <a:rPr lang="en-US" altLang="ko-KR" sz="1200" baseline="0" dirty="0" smtClean="0"/>
                        <a:t>Proxy </a:t>
                      </a:r>
                      <a:r>
                        <a:rPr lang="ko-KR" altLang="en-US" sz="1200" baseline="0" dirty="0" smtClean="0"/>
                        <a:t>객체를 생성화는 과정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93" y="4077072"/>
            <a:ext cx="4419255" cy="1854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텍스트 상자 6"/>
          <p:cNvSpPr txBox="1"/>
          <p:nvPr/>
        </p:nvSpPr>
        <p:spPr>
          <a:xfrm>
            <a:off x="2379747" y="5931823"/>
            <a:ext cx="44935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/>
              <a:t>▲ </a:t>
            </a:r>
            <a:r>
              <a:rPr kumimoji="1" lang="en-US" altLang="ko-KR" sz="1100" dirty="0" smtClean="0"/>
              <a:t>AOP </a:t>
            </a:r>
            <a:r>
              <a:rPr kumimoji="1" lang="ko-KR" altLang="en-US" sz="1100" dirty="0" smtClean="0"/>
              <a:t>에서의 </a:t>
            </a:r>
            <a:r>
              <a:rPr kumimoji="1" lang="en-US" altLang="ko-KR" sz="1100" dirty="0" smtClean="0"/>
              <a:t>Proxy </a:t>
            </a:r>
            <a:r>
              <a:rPr kumimoji="1" lang="ko-KR" altLang="en-US" sz="1100" dirty="0" smtClean="0"/>
              <a:t>역할</a:t>
            </a:r>
            <a:r>
              <a:rPr kumimoji="1" lang="en-US" altLang="ko-KR" sz="1100" dirty="0" smtClean="0"/>
              <a:t>(Target </a:t>
            </a:r>
            <a:r>
              <a:rPr kumimoji="1" lang="ko-KR" altLang="en-US" sz="1100" dirty="0" smtClean="0"/>
              <a:t>을 감싸서 요청을 대신 처리해 줌</a:t>
            </a:r>
            <a:r>
              <a:rPr kumimoji="1" lang="en-US" altLang="ko-KR" sz="1100" dirty="0" smtClean="0"/>
              <a:t>)</a:t>
            </a:r>
            <a:endParaRPr kumimoji="1" lang="ko-KR" altLang="en-US" sz="1100" dirty="0"/>
          </a:p>
        </p:txBody>
      </p:sp>
      <p:sp>
        <p:nvSpPr>
          <p:cNvPr id="8" name="TextBox 8"/>
          <p:cNvSpPr txBox="1"/>
          <p:nvPr/>
        </p:nvSpPr>
        <p:spPr>
          <a:xfrm>
            <a:off x="248574" y="169524"/>
            <a:ext cx="4223412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spc="-2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600" b="1" spc="-20" smtClean="0">
                <a:latin typeface="맑은 고딕" pitchFamily="50" charset="-127"/>
                <a:ea typeface="맑은 고딕" pitchFamily="50" charset="-127"/>
              </a:rPr>
              <a:t>. Spring AOP</a:t>
            </a:r>
            <a:endParaRPr lang="en-US" altLang="ko-KR" sz="1600" b="1" spc="-2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878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그린 컬러 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대외비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기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10844</TotalTime>
  <Words>1160</Words>
  <Application>Microsoft Macintosh PowerPoint</Application>
  <PresentationFormat>화면 슬라이드 쇼(4:3)</PresentationFormat>
  <Paragraphs>251</Paragraphs>
  <Slides>30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나눔고딕</vt:lpstr>
      <vt:lpstr>맑은 고딕</vt:lpstr>
      <vt:lpstr>Rix고딕 EB</vt:lpstr>
      <vt:lpstr>Rubrik Medium</vt:lpstr>
      <vt:lpstr>Wingdings</vt:lpstr>
      <vt:lpstr>Arial</vt:lpstr>
      <vt:lpstr>표지</vt:lpstr>
      <vt:lpstr>그린 컬러 표지</vt:lpstr>
      <vt:lpstr>대외비</vt:lpstr>
      <vt:lpstr>기밀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Stevia design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NHN</dc:creator>
  <cp:lastModifiedBy>Microsoft Office 사용자</cp:lastModifiedBy>
  <cp:revision>1566</cp:revision>
  <cp:lastPrinted>2017-07-13T10:37:51Z</cp:lastPrinted>
  <dcterms:created xsi:type="dcterms:W3CDTF">2007-04-27T09:07:31Z</dcterms:created>
  <dcterms:modified xsi:type="dcterms:W3CDTF">2017-07-19T00:58:02Z</dcterms:modified>
</cp:coreProperties>
</file>